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8" r:id="rId3"/>
    <p:sldId id="257" r:id="rId4"/>
    <p:sldId id="256" r:id="rId5"/>
    <p:sldId id="268" r:id="rId6"/>
    <p:sldId id="260" r:id="rId7"/>
    <p:sldId id="261" r:id="rId8"/>
    <p:sldId id="262" r:id="rId9"/>
    <p:sldId id="263" r:id="rId10"/>
    <p:sldId id="264" r:id="rId11"/>
    <p:sldId id="265" r:id="rId12"/>
    <p:sldId id="259" r:id="rId13"/>
    <p:sldId id="266"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0C32DB-9560-4ED6-86B2-60180FDFC9C0}" v="2" dt="2023-10-04T18:22:26.1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09DC2-A5C9-AB42-9908-18547F25E9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ABC7B7-8BC8-7291-0B8C-746851E537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2A629C-5EE2-D944-3E4D-439A990E523F}"/>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5" name="Footer Placeholder 4">
            <a:extLst>
              <a:ext uri="{FF2B5EF4-FFF2-40B4-BE49-F238E27FC236}">
                <a16:creationId xmlns:a16="http://schemas.microsoft.com/office/drawing/2014/main" id="{5DB9E39D-3250-51D2-DFD6-D6B6B7163F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57B7DF-0CBE-4B7B-575B-85A65330817C}"/>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3943817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BC97-FF9A-A16E-C2F5-B6235F19D8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A4E8D3-A0AE-95D4-4770-2E17B645B7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C6EAC-BE40-5F55-D2AA-CB0EB260CE27}"/>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5" name="Footer Placeholder 4">
            <a:extLst>
              <a:ext uri="{FF2B5EF4-FFF2-40B4-BE49-F238E27FC236}">
                <a16:creationId xmlns:a16="http://schemas.microsoft.com/office/drawing/2014/main" id="{579F64F2-AB2E-8A1F-3F6F-C656870CE0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05B28F-528A-07E2-5572-E0F1F680B486}"/>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254568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FF973B-4F1C-3FEE-09E3-9F30C92F23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3F2A30-AA7A-C0BE-605F-E80C994BFD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DB937-56AC-A11B-7929-32F6F9B7A117}"/>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5" name="Footer Placeholder 4">
            <a:extLst>
              <a:ext uri="{FF2B5EF4-FFF2-40B4-BE49-F238E27FC236}">
                <a16:creationId xmlns:a16="http://schemas.microsoft.com/office/drawing/2014/main" id="{2070ACBD-A743-433E-1354-F5F4137035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3DFEB5-6A21-A02A-5CF6-2B1BD22BCBC0}"/>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226397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50378-C6CC-073D-4E81-FEB7153566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E53644-FEB9-03AA-D5C7-1A8D85D620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F2FAA9-AAF6-D5D9-B323-C8EAE0327303}"/>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5" name="Footer Placeholder 4">
            <a:extLst>
              <a:ext uri="{FF2B5EF4-FFF2-40B4-BE49-F238E27FC236}">
                <a16:creationId xmlns:a16="http://schemas.microsoft.com/office/drawing/2014/main" id="{FB3F3CFD-5C37-45C0-F89F-ADA22E5A3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5754C-343D-B862-EFC1-D728F5DA9227}"/>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111449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A9940-FB72-7D7B-A966-5A08C49E4C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A22B58-BAC7-5C4D-6C1C-07CD1DBE64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18362B-3286-F441-A57A-E971EA8C1AF9}"/>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5" name="Footer Placeholder 4">
            <a:extLst>
              <a:ext uri="{FF2B5EF4-FFF2-40B4-BE49-F238E27FC236}">
                <a16:creationId xmlns:a16="http://schemas.microsoft.com/office/drawing/2014/main" id="{9EE5692E-9723-7A22-372F-55996FF222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87EAE-725B-91C6-7407-514E23DD5AD9}"/>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328509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960D0-18F4-74D2-E31B-76E3101A64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BF5156-9AB5-4D0D-95D6-E4263BEFC9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57ABD4-C346-98F4-6730-416DAEA5D5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1692B8-E4E7-81CD-4744-A5C41378D11A}"/>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6" name="Footer Placeholder 5">
            <a:extLst>
              <a:ext uri="{FF2B5EF4-FFF2-40B4-BE49-F238E27FC236}">
                <a16:creationId xmlns:a16="http://schemas.microsoft.com/office/drawing/2014/main" id="{588CA6D5-766D-49A2-A2CD-2541A778B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6ACC5F-12F8-D4C9-91DE-01BD1CCCEE8B}"/>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224591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83582-A445-01C9-D90B-5811E57E43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25ECA4-3F7F-20F9-1871-9FBE9986E9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7EE40-EA8E-87EE-174C-F58EDBC07F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3B5B0C-08AF-F045-4E74-7412795237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38A4A-53B5-1639-2548-EBA4F4B16B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7564BF-6774-53FF-A296-D82D48B484EA}"/>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8" name="Footer Placeholder 7">
            <a:extLst>
              <a:ext uri="{FF2B5EF4-FFF2-40B4-BE49-F238E27FC236}">
                <a16:creationId xmlns:a16="http://schemas.microsoft.com/office/drawing/2014/main" id="{565D9502-1A7D-F520-488E-65A3CC6DF2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4641CF-02D5-FCEE-2163-4E6B9C4DE4D0}"/>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220161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4B836-C527-DFE5-8521-78F1EEF16C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2E2764-BEB3-310C-A67B-8975C714C197}"/>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4" name="Footer Placeholder 3">
            <a:extLst>
              <a:ext uri="{FF2B5EF4-FFF2-40B4-BE49-F238E27FC236}">
                <a16:creationId xmlns:a16="http://schemas.microsoft.com/office/drawing/2014/main" id="{4B2B8B58-2B4F-2321-3E32-C2FD033F1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1F9064-2968-D7A7-A951-02B201098264}"/>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3689969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1F6F02-6455-E45C-CB08-27B1A1364CF0}"/>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3" name="Footer Placeholder 2">
            <a:extLst>
              <a:ext uri="{FF2B5EF4-FFF2-40B4-BE49-F238E27FC236}">
                <a16:creationId xmlns:a16="http://schemas.microsoft.com/office/drawing/2014/main" id="{799964EE-130F-397C-4EB9-68ADC2FB60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FDC598-61CB-4986-53DB-1F4338692A09}"/>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24886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C1729-A1CD-9DB4-E25F-A568D0FF3F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4DCCC7-D432-9B51-41C7-210D6B498E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23EFE0-A482-7D2C-3348-23732724CF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7B22FA-05AB-D95E-796C-01CB316CA191}"/>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6" name="Footer Placeholder 5">
            <a:extLst>
              <a:ext uri="{FF2B5EF4-FFF2-40B4-BE49-F238E27FC236}">
                <a16:creationId xmlns:a16="http://schemas.microsoft.com/office/drawing/2014/main" id="{4AE56EA6-40B9-8CC9-8A7E-CFF7ABE70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674D03-8B2E-9540-40FA-85DC0D2987BF}"/>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174580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3DD92-2BCB-0A19-0B08-7F93DF4233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01FC83-C5BC-4AB3-D866-8A0E6B9DBB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9349384-7EA9-9D1F-0FAA-3C5C9C9953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EE189-00AB-7EA5-1C8B-3783C9DD7712}"/>
              </a:ext>
            </a:extLst>
          </p:cNvPr>
          <p:cNvSpPr>
            <a:spLocks noGrp="1"/>
          </p:cNvSpPr>
          <p:nvPr>
            <p:ph type="dt" sz="half" idx="10"/>
          </p:nvPr>
        </p:nvSpPr>
        <p:spPr/>
        <p:txBody>
          <a:bodyPr/>
          <a:lstStyle/>
          <a:p>
            <a:fld id="{30647BD9-9FF8-4657-84C3-A93A62B668D3}" type="datetimeFigureOut">
              <a:rPr lang="en-US" smtClean="0"/>
              <a:t>10/4/2023</a:t>
            </a:fld>
            <a:endParaRPr lang="en-US"/>
          </a:p>
        </p:txBody>
      </p:sp>
      <p:sp>
        <p:nvSpPr>
          <p:cNvPr id="6" name="Footer Placeholder 5">
            <a:extLst>
              <a:ext uri="{FF2B5EF4-FFF2-40B4-BE49-F238E27FC236}">
                <a16:creationId xmlns:a16="http://schemas.microsoft.com/office/drawing/2014/main" id="{B3FEBF6D-6DAA-3E92-0874-6AB24A4574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ABC425-F2EC-CCEB-9144-641831C89076}"/>
              </a:ext>
            </a:extLst>
          </p:cNvPr>
          <p:cNvSpPr>
            <a:spLocks noGrp="1"/>
          </p:cNvSpPr>
          <p:nvPr>
            <p:ph type="sldNum" sz="quarter" idx="12"/>
          </p:nvPr>
        </p:nvSpPr>
        <p:spPr/>
        <p:txBody>
          <a:bodyPr/>
          <a:lstStyle/>
          <a:p>
            <a:fld id="{CE0D3042-4BE4-4315-B897-9EC2FB0CF109}" type="slidenum">
              <a:rPr lang="en-US" smtClean="0"/>
              <a:t>‹#›</a:t>
            </a:fld>
            <a:endParaRPr lang="en-US"/>
          </a:p>
        </p:txBody>
      </p:sp>
    </p:spTree>
    <p:extLst>
      <p:ext uri="{BB962C8B-B14F-4D97-AF65-F5344CB8AC3E}">
        <p14:creationId xmlns:p14="http://schemas.microsoft.com/office/powerpoint/2010/main" val="1362466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65E8D8-5381-CB76-C0DD-B2A9196A3C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9288C5-A573-FDC7-5033-77FCC701F1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6CA44A-1E51-D2EC-E990-D97B83A051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47BD9-9FF8-4657-84C3-A93A62B668D3}" type="datetimeFigureOut">
              <a:rPr lang="en-US" smtClean="0"/>
              <a:t>10/4/2023</a:t>
            </a:fld>
            <a:endParaRPr lang="en-US"/>
          </a:p>
        </p:txBody>
      </p:sp>
      <p:sp>
        <p:nvSpPr>
          <p:cNvPr id="5" name="Footer Placeholder 4">
            <a:extLst>
              <a:ext uri="{FF2B5EF4-FFF2-40B4-BE49-F238E27FC236}">
                <a16:creationId xmlns:a16="http://schemas.microsoft.com/office/drawing/2014/main" id="{C95C2CA8-ED82-D8A0-0AE6-261B01789F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A612E4-0D28-3AF7-DD2B-775347584E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0D3042-4BE4-4315-B897-9EC2FB0CF109}" type="slidenum">
              <a:rPr lang="en-US" smtClean="0"/>
              <a:t>‹#›</a:t>
            </a:fld>
            <a:endParaRPr lang="en-US"/>
          </a:p>
        </p:txBody>
      </p:sp>
    </p:spTree>
    <p:extLst>
      <p:ext uri="{BB962C8B-B14F-4D97-AF65-F5344CB8AC3E}">
        <p14:creationId xmlns:p14="http://schemas.microsoft.com/office/powerpoint/2010/main" val="684224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E2406-5673-6231-D85C-7E59CEB23BB4}"/>
              </a:ext>
            </a:extLst>
          </p:cNvPr>
          <p:cNvSpPr>
            <a:spLocks noGrp="1"/>
          </p:cNvSpPr>
          <p:nvPr>
            <p:ph type="title"/>
          </p:nvPr>
        </p:nvSpPr>
        <p:spPr/>
        <p:txBody>
          <a:bodyPr/>
          <a:lstStyle/>
          <a:p>
            <a:pPr algn="ctr"/>
            <a:r>
              <a:rPr lang="en-US" dirty="0"/>
              <a:t>23</a:t>
            </a:r>
            <a:r>
              <a:rPr lang="en-US" baseline="30000" dirty="0"/>
              <a:t>rd</a:t>
            </a:r>
            <a:r>
              <a:rPr lang="en-US" dirty="0"/>
              <a:t> Circuit Judges</a:t>
            </a:r>
          </a:p>
        </p:txBody>
      </p:sp>
      <p:sp>
        <p:nvSpPr>
          <p:cNvPr id="3" name="Content Placeholder 2">
            <a:extLst>
              <a:ext uri="{FF2B5EF4-FFF2-40B4-BE49-F238E27FC236}">
                <a16:creationId xmlns:a16="http://schemas.microsoft.com/office/drawing/2014/main" id="{464D0207-1D59-B737-F373-F6DC4478997E}"/>
              </a:ext>
            </a:extLst>
          </p:cNvPr>
          <p:cNvSpPr>
            <a:spLocks noGrp="1"/>
          </p:cNvSpPr>
          <p:nvPr>
            <p:ph idx="1"/>
          </p:nvPr>
        </p:nvSpPr>
        <p:spPr/>
        <p:txBody>
          <a:bodyPr/>
          <a:lstStyle/>
          <a:p>
            <a:pPr marL="0" indent="0">
              <a:buNone/>
            </a:pPr>
            <a:r>
              <a:rPr lang="en-US" dirty="0"/>
              <a:t>Berkeley &amp; Morgan Counties:</a:t>
            </a:r>
          </a:p>
          <a:p>
            <a:pPr marL="0" indent="0">
              <a:buNone/>
            </a:pPr>
            <a:r>
              <a:rPr lang="en-US" dirty="0"/>
              <a:t>	Steven Redding, Chief Judge</a:t>
            </a:r>
          </a:p>
          <a:p>
            <a:pPr marL="0" indent="0">
              <a:buNone/>
            </a:pPr>
            <a:r>
              <a:rPr lang="en-US" dirty="0"/>
              <a:t>	Michael Lorensen, Judge</a:t>
            </a:r>
          </a:p>
          <a:p>
            <a:pPr marL="0" indent="0">
              <a:buNone/>
            </a:pPr>
            <a:r>
              <a:rPr lang="en-US" dirty="0"/>
              <a:t>	Laura Faircloth, Judge	</a:t>
            </a:r>
          </a:p>
          <a:p>
            <a:pPr marL="0" indent="0">
              <a:buNone/>
            </a:pPr>
            <a:r>
              <a:rPr lang="en-US" dirty="0"/>
              <a:t>	Debra McLaughlin, Supervising Judge – Morgan Co.</a:t>
            </a:r>
          </a:p>
          <a:p>
            <a:pPr marL="0" indent="0">
              <a:buNone/>
            </a:pPr>
            <a:r>
              <a:rPr lang="en-US" dirty="0"/>
              <a:t>Jefferson County:</a:t>
            </a:r>
          </a:p>
          <a:p>
            <a:pPr marL="0" indent="0">
              <a:buNone/>
            </a:pPr>
            <a:r>
              <a:rPr lang="en-US" dirty="0"/>
              <a:t>	David Hammer, Supervising Judge</a:t>
            </a:r>
          </a:p>
          <a:p>
            <a:pPr marL="0" indent="0">
              <a:buNone/>
            </a:pPr>
            <a:r>
              <a:rPr lang="en-US" dirty="0"/>
              <a:t>	Bridget Cohee, Judge</a:t>
            </a:r>
          </a:p>
        </p:txBody>
      </p:sp>
    </p:spTree>
    <p:extLst>
      <p:ext uri="{BB962C8B-B14F-4D97-AF65-F5344CB8AC3E}">
        <p14:creationId xmlns:p14="http://schemas.microsoft.com/office/powerpoint/2010/main" val="3745431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5276F-15B1-F7FB-8366-3B34E4C9F633}"/>
              </a:ext>
            </a:extLst>
          </p:cNvPr>
          <p:cNvSpPr>
            <a:spLocks noGrp="1"/>
          </p:cNvSpPr>
          <p:nvPr>
            <p:ph type="title"/>
          </p:nvPr>
        </p:nvSpPr>
        <p:spPr/>
        <p:txBody>
          <a:bodyPr/>
          <a:lstStyle/>
          <a:p>
            <a:r>
              <a:rPr lang="en-US" dirty="0"/>
              <a:t>Rules of Professional Conduct</a:t>
            </a:r>
            <a:br>
              <a:rPr lang="en-US" dirty="0"/>
            </a:br>
            <a:r>
              <a:rPr lang="en-US" dirty="0"/>
              <a:t>	Rule 6.2  Accepting Appointments</a:t>
            </a:r>
          </a:p>
        </p:txBody>
      </p:sp>
      <p:sp>
        <p:nvSpPr>
          <p:cNvPr id="3" name="Content Placeholder 2">
            <a:extLst>
              <a:ext uri="{FF2B5EF4-FFF2-40B4-BE49-F238E27FC236}">
                <a16:creationId xmlns:a16="http://schemas.microsoft.com/office/drawing/2014/main" id="{D36450B0-6ED9-B2B3-9E7F-EFD06B165595}"/>
              </a:ext>
            </a:extLst>
          </p:cNvPr>
          <p:cNvSpPr>
            <a:spLocks noGrp="1"/>
          </p:cNvSpPr>
          <p:nvPr>
            <p:ph idx="1"/>
          </p:nvPr>
        </p:nvSpPr>
        <p:spPr/>
        <p:txBody>
          <a:bodyPr>
            <a:normAutofit/>
          </a:bodyPr>
          <a:lstStyle/>
          <a:p>
            <a:pPr marL="0" indent="0" algn="l">
              <a:buNone/>
            </a:pPr>
            <a:r>
              <a:rPr lang="en-US" b="0" i="0" dirty="0">
                <a:solidFill>
                  <a:srgbClr val="000000"/>
                </a:solidFill>
                <a:effectLst/>
                <a:latin typeface="Arial" panose="020B0604020202020204" pitchFamily="34" charset="0"/>
              </a:rPr>
              <a:t>A lawyer </a:t>
            </a:r>
            <a:r>
              <a:rPr lang="en-US" b="0" i="0" dirty="0">
                <a:solidFill>
                  <a:srgbClr val="000000"/>
                </a:solidFill>
                <a:effectLst/>
                <a:highlight>
                  <a:srgbClr val="FFFF00"/>
                </a:highlight>
                <a:latin typeface="Arial" panose="020B0604020202020204" pitchFamily="34" charset="0"/>
              </a:rPr>
              <a:t>shall not seek to avoid appointment </a:t>
            </a:r>
            <a:r>
              <a:rPr lang="en-US" b="0" i="0" dirty="0">
                <a:solidFill>
                  <a:srgbClr val="000000"/>
                </a:solidFill>
                <a:effectLst/>
                <a:latin typeface="Arial" panose="020B0604020202020204" pitchFamily="34" charset="0"/>
              </a:rPr>
              <a:t>by a tribunal to represent a person except for good cause, such as:</a:t>
            </a:r>
          </a:p>
          <a:p>
            <a:pPr marL="914400" lvl="1" indent="-457200">
              <a:lnSpc>
                <a:spcPct val="150000"/>
              </a:lnSpc>
              <a:buAutoNum type="alphaLcParenBoth"/>
            </a:pPr>
            <a:r>
              <a:rPr lang="en-US" b="0" i="0" dirty="0">
                <a:solidFill>
                  <a:srgbClr val="000000"/>
                </a:solidFill>
                <a:effectLst/>
                <a:latin typeface="inherit"/>
              </a:rPr>
              <a:t>representing the client is likely to result in violation of the Rules of Professional Conduct or other law;</a:t>
            </a:r>
          </a:p>
          <a:p>
            <a:pPr marL="914400" lvl="1" indent="-457200">
              <a:lnSpc>
                <a:spcPct val="150000"/>
              </a:lnSpc>
              <a:buAutoNum type="alphaLcParenBoth"/>
            </a:pPr>
            <a:r>
              <a:rPr lang="en-US" b="0" i="0" dirty="0">
                <a:solidFill>
                  <a:srgbClr val="000000"/>
                </a:solidFill>
                <a:effectLst/>
                <a:latin typeface="inherit"/>
              </a:rPr>
              <a:t>representing the client is likely to result in an unreasonable financial burden on the lawyer; or</a:t>
            </a:r>
          </a:p>
          <a:p>
            <a:pPr marL="914400" lvl="1" indent="-457200">
              <a:lnSpc>
                <a:spcPct val="150000"/>
              </a:lnSpc>
              <a:buAutoNum type="alphaLcParenBoth"/>
            </a:pPr>
            <a:r>
              <a:rPr lang="en-US" b="0" i="0" dirty="0">
                <a:solidFill>
                  <a:srgbClr val="000000"/>
                </a:solidFill>
                <a:effectLst/>
                <a:latin typeface="inherit"/>
              </a:rPr>
              <a:t>the client or the cause is so repugnant to the lawyer as to be likely to impair the client-lawyer relationship or the lawyer’s ability to represent the client.</a:t>
            </a:r>
          </a:p>
          <a:p>
            <a:pPr marL="0" indent="0">
              <a:buNone/>
            </a:pPr>
            <a:endParaRPr lang="en-US" dirty="0"/>
          </a:p>
        </p:txBody>
      </p:sp>
    </p:spTree>
    <p:extLst>
      <p:ext uri="{BB962C8B-B14F-4D97-AF65-F5344CB8AC3E}">
        <p14:creationId xmlns:p14="http://schemas.microsoft.com/office/powerpoint/2010/main" val="178433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FDC5-7F09-FCE7-66A3-0432A7203A8C}"/>
              </a:ext>
            </a:extLst>
          </p:cNvPr>
          <p:cNvSpPr>
            <a:spLocks noGrp="1"/>
          </p:cNvSpPr>
          <p:nvPr>
            <p:ph type="title"/>
          </p:nvPr>
        </p:nvSpPr>
        <p:spPr/>
        <p:txBody>
          <a:bodyPr/>
          <a:lstStyle/>
          <a:p>
            <a:pPr algn="ctr"/>
            <a:r>
              <a:rPr lang="en-US" dirty="0"/>
              <a:t>You Can Handle It!</a:t>
            </a:r>
          </a:p>
        </p:txBody>
      </p:sp>
      <p:sp>
        <p:nvSpPr>
          <p:cNvPr id="3" name="Content Placeholder 2">
            <a:extLst>
              <a:ext uri="{FF2B5EF4-FFF2-40B4-BE49-F238E27FC236}">
                <a16:creationId xmlns:a16="http://schemas.microsoft.com/office/drawing/2014/main" id="{88F41EC8-8FA1-648E-52A6-C6418E294BE9}"/>
              </a:ext>
            </a:extLst>
          </p:cNvPr>
          <p:cNvSpPr>
            <a:spLocks noGrp="1"/>
          </p:cNvSpPr>
          <p:nvPr>
            <p:ph idx="1"/>
          </p:nvPr>
        </p:nvSpPr>
        <p:spPr/>
        <p:txBody>
          <a:bodyPr/>
          <a:lstStyle/>
          <a:p>
            <a:pPr marL="0" indent="0">
              <a:buNone/>
            </a:pPr>
            <a:r>
              <a:rPr lang="en-US" dirty="0">
                <a:solidFill>
                  <a:srgbClr val="000000"/>
                </a:solidFill>
                <a:effectLst/>
                <a:latin typeface="Source Sans Pro" panose="020B0503030403020204" pitchFamily="34" charset="0"/>
              </a:rPr>
              <a:t>“In short, a lawyer seeking to avoid an appointment under </a:t>
            </a:r>
            <a:r>
              <a:rPr lang="en-US" i="1" dirty="0">
                <a:solidFill>
                  <a:srgbClr val="3D3D3D"/>
                </a:solidFill>
                <a:effectLst/>
                <a:latin typeface="Source Sans Pro" panose="020B0503030403020204" pitchFamily="34" charset="0"/>
              </a:rPr>
              <a:t>West Virginia Rules of Professional Conduct</a:t>
            </a:r>
            <a:r>
              <a:rPr lang="en-US" dirty="0">
                <a:solidFill>
                  <a:srgbClr val="000000"/>
                </a:solidFill>
                <a:effectLst/>
                <a:latin typeface="Source Sans Pro" panose="020B0503030403020204" pitchFamily="34" charset="0"/>
              </a:rPr>
              <a:t> Rule 6.2(a) (1989), based upon his or her alleged incompetence in the particular area of the law, must show such incompetence and inability, in a reasonable time, to become competent through study and preparation. Even if such a showing is made, the court may, in its sound discretion, appoint a more experienced attorney as co-counsel.”</a:t>
            </a:r>
            <a:br>
              <a:rPr lang="en-US" dirty="0">
                <a:solidFill>
                  <a:srgbClr val="000000"/>
                </a:solidFill>
                <a:effectLst/>
                <a:latin typeface="Source Sans Pro" panose="020B0503030403020204" pitchFamily="34" charset="0"/>
              </a:rPr>
            </a:br>
            <a:br>
              <a:rPr lang="en-US" dirty="0">
                <a:solidFill>
                  <a:srgbClr val="000000"/>
                </a:solidFill>
                <a:effectLst/>
                <a:latin typeface="Source Sans Pro" panose="020B0503030403020204" pitchFamily="34" charset="0"/>
              </a:rPr>
            </a:br>
            <a:r>
              <a:rPr lang="en-US" u="sng" dirty="0">
                <a:solidFill>
                  <a:srgbClr val="3D3D3D"/>
                </a:solidFill>
                <a:effectLst/>
                <a:latin typeface="Source Sans Pro" panose="020B0503030403020204" pitchFamily="34" charset="0"/>
              </a:rPr>
              <a:t>Cunningham v. Sommerville</a:t>
            </a:r>
            <a:r>
              <a:rPr lang="en-US" dirty="0">
                <a:solidFill>
                  <a:srgbClr val="000000"/>
                </a:solidFill>
                <a:effectLst/>
                <a:latin typeface="Source Sans Pro" panose="020B0503030403020204" pitchFamily="34" charset="0"/>
              </a:rPr>
              <a:t>, 182 W. Va. 427, 433, 388 S.E.2d 301, 307 (1989)</a:t>
            </a:r>
          </a:p>
          <a:p>
            <a:pPr marL="0" indent="0">
              <a:buNone/>
            </a:pPr>
            <a:endParaRPr lang="en-US" dirty="0"/>
          </a:p>
        </p:txBody>
      </p:sp>
    </p:spTree>
    <p:extLst>
      <p:ext uri="{BB962C8B-B14F-4D97-AF65-F5344CB8AC3E}">
        <p14:creationId xmlns:p14="http://schemas.microsoft.com/office/powerpoint/2010/main" val="1288682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89CAA-091A-2669-6D25-025917210D96}"/>
              </a:ext>
            </a:extLst>
          </p:cNvPr>
          <p:cNvSpPr>
            <a:spLocks noGrp="1"/>
          </p:cNvSpPr>
          <p:nvPr>
            <p:ph type="title"/>
          </p:nvPr>
        </p:nvSpPr>
        <p:spPr/>
        <p:txBody>
          <a:bodyPr/>
          <a:lstStyle/>
          <a:p>
            <a:pPr algn="ctr"/>
            <a:r>
              <a:rPr lang="en-US" dirty="0"/>
              <a:t>LEARNING RESOURCES</a:t>
            </a:r>
          </a:p>
        </p:txBody>
      </p:sp>
      <p:sp>
        <p:nvSpPr>
          <p:cNvPr id="3" name="Content Placeholder 2">
            <a:extLst>
              <a:ext uri="{FF2B5EF4-FFF2-40B4-BE49-F238E27FC236}">
                <a16:creationId xmlns:a16="http://schemas.microsoft.com/office/drawing/2014/main" id="{EC93618E-CF9F-B1C3-04A1-109974841ECF}"/>
              </a:ext>
            </a:extLst>
          </p:cNvPr>
          <p:cNvSpPr>
            <a:spLocks noGrp="1"/>
          </p:cNvSpPr>
          <p:nvPr>
            <p:ph idx="1"/>
          </p:nvPr>
        </p:nvSpPr>
        <p:spPr/>
        <p:txBody>
          <a:bodyPr>
            <a:normAutofit lnSpcReduction="10000"/>
          </a:bodyPr>
          <a:lstStyle/>
          <a:p>
            <a:r>
              <a:rPr lang="en-US" dirty="0"/>
              <a:t>The West Virginia State Bar:  Abuse and Neglect Committee</a:t>
            </a:r>
          </a:p>
          <a:p>
            <a:pPr marL="457200" lvl="1" indent="0">
              <a:buNone/>
            </a:pPr>
            <a:r>
              <a:rPr lang="en-US" dirty="0"/>
              <a:t>	</a:t>
            </a:r>
          </a:p>
          <a:p>
            <a:pPr marL="457200" lvl="1" indent="0">
              <a:buNone/>
            </a:pPr>
            <a:r>
              <a:rPr lang="en-US" dirty="0"/>
              <a:t>	</a:t>
            </a:r>
            <a:r>
              <a:rPr lang="en-US" u="sng" dirty="0"/>
              <a:t>The Basics:  Abuse and Neglect </a:t>
            </a:r>
            <a:r>
              <a:rPr lang="en-US" dirty="0"/>
              <a:t>Proceedings Part I – Basic Definitions, Pre-	Petition Removal, &amp; Preliminary Hearings  [YouTube 2:46:52]</a:t>
            </a:r>
          </a:p>
          <a:p>
            <a:pPr marL="457200" lvl="1" indent="0">
              <a:buNone/>
            </a:pPr>
            <a:endParaRPr lang="en-US" dirty="0"/>
          </a:p>
          <a:p>
            <a:r>
              <a:rPr lang="en-US" dirty="0"/>
              <a:t>West Virginia Judicial </a:t>
            </a:r>
            <a:r>
              <a:rPr lang="en-US" dirty="0" err="1"/>
              <a:t>Benchbook</a:t>
            </a:r>
            <a:r>
              <a:rPr lang="en-US" dirty="0"/>
              <a:t>, </a:t>
            </a:r>
            <a:r>
              <a:rPr lang="en-US" u="sng" dirty="0"/>
              <a:t>Child Abuse and Neglect Proceedings</a:t>
            </a:r>
            <a:r>
              <a:rPr lang="en-US" dirty="0"/>
              <a:t>, rev. 2020.  Topics, statutes, case law, timeline and more!</a:t>
            </a:r>
          </a:p>
          <a:p>
            <a:endParaRPr lang="en-US" dirty="0"/>
          </a:p>
          <a:p>
            <a:r>
              <a:rPr lang="en-US" dirty="0"/>
              <a:t>West Virginia Judiciary, </a:t>
            </a:r>
            <a:r>
              <a:rPr lang="en-US" u="sng" dirty="0"/>
              <a:t>WV Juvenile Law &amp; Procedure</a:t>
            </a:r>
            <a:r>
              <a:rPr lang="en-US" dirty="0"/>
              <a:t>.  [http://www.courtswv.gov/public-resources/CAN/juvenile-law-procedure/index.html]</a:t>
            </a:r>
          </a:p>
          <a:p>
            <a:endParaRPr lang="en-US" u="sng" dirty="0"/>
          </a:p>
        </p:txBody>
      </p:sp>
    </p:spTree>
    <p:extLst>
      <p:ext uri="{BB962C8B-B14F-4D97-AF65-F5344CB8AC3E}">
        <p14:creationId xmlns:p14="http://schemas.microsoft.com/office/powerpoint/2010/main" val="2154497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69E54-9E07-EF63-2D7B-5140F8D4E787}"/>
              </a:ext>
            </a:extLst>
          </p:cNvPr>
          <p:cNvSpPr>
            <a:spLocks noGrp="1"/>
          </p:cNvSpPr>
          <p:nvPr>
            <p:ph type="title"/>
          </p:nvPr>
        </p:nvSpPr>
        <p:spPr/>
        <p:txBody>
          <a:bodyPr/>
          <a:lstStyle/>
          <a:p>
            <a:r>
              <a:rPr lang="en-US" dirty="0"/>
              <a:t>“The Great Writ”</a:t>
            </a:r>
          </a:p>
        </p:txBody>
      </p:sp>
      <p:sp>
        <p:nvSpPr>
          <p:cNvPr id="3" name="Content Placeholder 2">
            <a:extLst>
              <a:ext uri="{FF2B5EF4-FFF2-40B4-BE49-F238E27FC236}">
                <a16:creationId xmlns:a16="http://schemas.microsoft.com/office/drawing/2014/main" id="{2065199E-8B19-3410-D7EE-DEE53CC01957}"/>
              </a:ext>
            </a:extLst>
          </p:cNvPr>
          <p:cNvSpPr>
            <a:spLocks noGrp="1"/>
          </p:cNvSpPr>
          <p:nvPr>
            <p:ph idx="1"/>
          </p:nvPr>
        </p:nvSpPr>
        <p:spPr/>
        <p:txBody>
          <a:bodyPr>
            <a:normAutofit lnSpcReduction="10000"/>
          </a:bodyPr>
          <a:lstStyle/>
          <a:p>
            <a:pPr marL="0" indent="0">
              <a:buNone/>
            </a:pPr>
            <a:r>
              <a:rPr lang="en-US" dirty="0"/>
              <a:t>Start here:</a:t>
            </a:r>
          </a:p>
          <a:p>
            <a:pPr marL="457200" lvl="1" indent="0">
              <a:buNone/>
            </a:pPr>
            <a:r>
              <a:rPr lang="en-US" sz="1600" dirty="0">
                <a:solidFill>
                  <a:srgbClr val="1A1A1A"/>
                </a:solidFill>
                <a:latin typeface="Roboto" panose="02000000000000000000" pitchFamily="2" charset="0"/>
              </a:rPr>
              <a:t>“</a:t>
            </a:r>
            <a:r>
              <a:rPr lang="en-US" sz="1600" b="0" i="0" dirty="0">
                <a:solidFill>
                  <a:srgbClr val="1A1A1A"/>
                </a:solidFill>
                <a:effectLst/>
                <a:latin typeface="Roboto" panose="02000000000000000000" pitchFamily="2" charset="0"/>
              </a:rPr>
              <a:t>Any person convicted of a crime and incarcerated under sentence of imprisonment therefor who contends that there was such a denial or infringement of his or her rights as to render the conviction or sentence void under the Constitution of the United States or the Constitution of this state, or both, or that the court was without jurisdiction to impose the sentence, or that the sentence exceeds the maximum authorized by law, or that the conviction or sentence is otherwise subject to collateral attack upon any ground of alleged error heretofore available under the common law or any statutory provision of this state, may, without paying a filing fee, file a petition for a writ of habeas corpus ad subjiciendum, and prosecute the same, seeking release from such illegal imprisonment, correction of the sentence, the setting aside of the plea, conviction and sentence, or other relief….”  W. Va. Code </a:t>
            </a:r>
            <a:r>
              <a:rPr lang="en-US" sz="1600" i="0" dirty="0">
                <a:solidFill>
                  <a:srgbClr val="1A1A1A"/>
                </a:solidFill>
                <a:effectLst/>
                <a:latin typeface="Roboto" panose="02000000000000000000" pitchFamily="2" charset="0"/>
                <a:ea typeface="Roboto" panose="02000000000000000000" pitchFamily="2" charset="0"/>
                <a:cs typeface="Roboto" panose="02000000000000000000" pitchFamily="2" charset="0"/>
              </a:rPr>
              <a:t>§53-4A-1</a:t>
            </a:r>
          </a:p>
          <a:p>
            <a:pPr marL="0" indent="0">
              <a:buNone/>
            </a:pPr>
            <a:r>
              <a:rPr lang="en-US" dirty="0"/>
              <a:t>And then go here:</a:t>
            </a:r>
          </a:p>
          <a:p>
            <a:pPr lvl="1"/>
            <a:r>
              <a:rPr lang="en-US" dirty="0"/>
              <a:t>Rules Governing Post-Conviction Habeas Corpus Proceedings in West Virginia</a:t>
            </a:r>
          </a:p>
          <a:p>
            <a:pPr lvl="1"/>
            <a:r>
              <a:rPr lang="es-ES" u="sng" dirty="0" err="1">
                <a:solidFill>
                  <a:srgbClr val="3D3D3D"/>
                </a:solidFill>
                <a:effectLst/>
                <a:latin typeface="Source Sans Pro" panose="020B0503030403020204" pitchFamily="34" charset="0"/>
              </a:rPr>
              <a:t>Losh</a:t>
            </a:r>
            <a:r>
              <a:rPr lang="es-ES" u="sng" dirty="0">
                <a:solidFill>
                  <a:srgbClr val="3D3D3D"/>
                </a:solidFill>
                <a:effectLst/>
                <a:latin typeface="Source Sans Pro" panose="020B0503030403020204" pitchFamily="34" charset="0"/>
              </a:rPr>
              <a:t> v. McKenzie</a:t>
            </a:r>
            <a:r>
              <a:rPr lang="es-ES" dirty="0">
                <a:solidFill>
                  <a:srgbClr val="000000"/>
                </a:solidFill>
                <a:effectLst/>
                <a:latin typeface="Source Sans Pro" panose="020B0503030403020204" pitchFamily="34" charset="0"/>
              </a:rPr>
              <a:t>, 166 W. Va. 762, 762, 277 S.E.2d 606, 608 (1981)</a:t>
            </a:r>
          </a:p>
          <a:p>
            <a:pPr lvl="1"/>
            <a:r>
              <a:rPr lang="en-US" u="sng" dirty="0">
                <a:solidFill>
                  <a:srgbClr val="3D3D3D"/>
                </a:solidFill>
                <a:effectLst/>
                <a:latin typeface="Source Sans Pro" panose="020B0503030403020204" pitchFamily="34" charset="0"/>
              </a:rPr>
              <a:t>Strickland v. Washington</a:t>
            </a:r>
            <a:r>
              <a:rPr lang="en-US" dirty="0">
                <a:solidFill>
                  <a:srgbClr val="000000"/>
                </a:solidFill>
                <a:effectLst/>
                <a:latin typeface="Source Sans Pro" panose="020B0503030403020204" pitchFamily="34" charset="0"/>
              </a:rPr>
              <a:t>, 466 U.S. 668, 104 S. Ct. 2052, 80 L. Ed. 2d 674 (1984)</a:t>
            </a:r>
          </a:p>
          <a:p>
            <a:pPr lvl="1"/>
            <a:endParaRPr lang="es-ES" dirty="0">
              <a:solidFill>
                <a:srgbClr val="000000"/>
              </a:solidFill>
              <a:effectLst/>
              <a:latin typeface="Source Sans Pro" panose="020B0503030403020204" pitchFamily="34" charset="0"/>
            </a:endParaRPr>
          </a:p>
          <a:p>
            <a:pPr lvl="1"/>
            <a:endParaRPr lang="en-US" dirty="0"/>
          </a:p>
        </p:txBody>
      </p:sp>
    </p:spTree>
    <p:extLst>
      <p:ext uri="{BB962C8B-B14F-4D97-AF65-F5344CB8AC3E}">
        <p14:creationId xmlns:p14="http://schemas.microsoft.com/office/powerpoint/2010/main" val="401196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C7AB2-D3C9-4D32-3E65-E329AE6C771E}"/>
              </a:ext>
            </a:extLst>
          </p:cNvPr>
          <p:cNvSpPr>
            <a:spLocks noGrp="1"/>
          </p:cNvSpPr>
          <p:nvPr>
            <p:ph type="title"/>
          </p:nvPr>
        </p:nvSpPr>
        <p:spPr/>
        <p:txBody>
          <a:bodyPr/>
          <a:lstStyle/>
          <a:p>
            <a:pPr algn="ctr"/>
            <a:r>
              <a:rPr lang="en-US" dirty="0"/>
              <a:t>CIVIL:  NEW CASE FILINGS</a:t>
            </a:r>
          </a:p>
        </p:txBody>
      </p:sp>
      <p:sp>
        <p:nvSpPr>
          <p:cNvPr id="3" name="Content Placeholder 2">
            <a:extLst>
              <a:ext uri="{FF2B5EF4-FFF2-40B4-BE49-F238E27FC236}">
                <a16:creationId xmlns:a16="http://schemas.microsoft.com/office/drawing/2014/main" id="{3042FDD7-BE68-8909-00A5-6A5A4BFD690F}"/>
              </a:ext>
            </a:extLst>
          </p:cNvPr>
          <p:cNvSpPr>
            <a:spLocks noGrp="1"/>
          </p:cNvSpPr>
          <p:nvPr>
            <p:ph idx="1"/>
          </p:nvPr>
        </p:nvSpPr>
        <p:spPr/>
        <p:txBody>
          <a:bodyPr/>
          <a:lstStyle/>
          <a:p>
            <a:pPr marL="0" indent="0">
              <a:buNone/>
            </a:pPr>
            <a:r>
              <a:rPr lang="en-US" dirty="0"/>
              <a:t>			</a:t>
            </a:r>
            <a:r>
              <a:rPr lang="en-US" sz="3600" u="sng" dirty="0"/>
              <a:t>2022</a:t>
            </a:r>
            <a:r>
              <a:rPr lang="en-US" sz="3600" dirty="0"/>
              <a:t>	</a:t>
            </a:r>
            <a:r>
              <a:rPr lang="en-US" sz="3600" u="sng" dirty="0"/>
              <a:t>2023 (YTD 9/30)</a:t>
            </a:r>
            <a:endParaRPr lang="en-US" sz="3600" dirty="0"/>
          </a:p>
          <a:p>
            <a:pPr marL="0" indent="0">
              <a:buNone/>
            </a:pPr>
            <a:endParaRPr lang="en-US" u="sng" dirty="0"/>
          </a:p>
          <a:p>
            <a:pPr marL="0" indent="0">
              <a:buNone/>
            </a:pPr>
            <a:r>
              <a:rPr lang="en-US" sz="3600" dirty="0"/>
              <a:t>Berkeley		373			392</a:t>
            </a:r>
          </a:p>
          <a:p>
            <a:pPr marL="0" indent="0">
              <a:buNone/>
            </a:pPr>
            <a:endParaRPr lang="en-US" sz="3600" dirty="0"/>
          </a:p>
          <a:p>
            <a:pPr marL="0" indent="0">
              <a:buNone/>
            </a:pPr>
            <a:r>
              <a:rPr lang="en-US" sz="3600" dirty="0"/>
              <a:t>Jefferson		144			201</a:t>
            </a:r>
          </a:p>
          <a:p>
            <a:pPr marL="0" indent="0">
              <a:buNone/>
            </a:pPr>
            <a:endParaRPr lang="en-US" sz="3600" dirty="0"/>
          </a:p>
          <a:p>
            <a:pPr marL="0" indent="0">
              <a:buNone/>
            </a:pPr>
            <a:r>
              <a:rPr lang="en-US" sz="3600" dirty="0"/>
              <a:t>Morgan		  55			  49</a:t>
            </a:r>
          </a:p>
          <a:p>
            <a:pPr marL="0" indent="0">
              <a:buNone/>
            </a:pPr>
            <a:endParaRPr lang="en-US" dirty="0"/>
          </a:p>
        </p:txBody>
      </p:sp>
    </p:spTree>
    <p:extLst>
      <p:ext uri="{BB962C8B-B14F-4D97-AF65-F5344CB8AC3E}">
        <p14:creationId xmlns:p14="http://schemas.microsoft.com/office/powerpoint/2010/main" val="1009993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E1863-6215-1838-F7A5-0D31A05B9B4E}"/>
              </a:ext>
            </a:extLst>
          </p:cNvPr>
          <p:cNvSpPr>
            <a:spLocks noGrp="1"/>
          </p:cNvSpPr>
          <p:nvPr>
            <p:ph type="title"/>
          </p:nvPr>
        </p:nvSpPr>
        <p:spPr/>
        <p:txBody>
          <a:bodyPr/>
          <a:lstStyle/>
          <a:p>
            <a:pPr algn="ctr"/>
            <a:r>
              <a:rPr lang="en-US" dirty="0"/>
              <a:t>FELONY:  NEW CASE FILINGS	</a:t>
            </a:r>
          </a:p>
        </p:txBody>
      </p:sp>
      <p:sp>
        <p:nvSpPr>
          <p:cNvPr id="3" name="Content Placeholder 2">
            <a:extLst>
              <a:ext uri="{FF2B5EF4-FFF2-40B4-BE49-F238E27FC236}">
                <a16:creationId xmlns:a16="http://schemas.microsoft.com/office/drawing/2014/main" id="{26BBF2A1-BECA-54A2-C6DF-7D5A40B651BA}"/>
              </a:ext>
            </a:extLst>
          </p:cNvPr>
          <p:cNvSpPr>
            <a:spLocks noGrp="1"/>
          </p:cNvSpPr>
          <p:nvPr>
            <p:ph idx="1"/>
          </p:nvPr>
        </p:nvSpPr>
        <p:spPr/>
        <p:txBody>
          <a:bodyPr/>
          <a:lstStyle/>
          <a:p>
            <a:pPr marL="0" indent="0">
              <a:buNone/>
            </a:pPr>
            <a:r>
              <a:rPr lang="en-US" dirty="0"/>
              <a:t>			</a:t>
            </a:r>
            <a:r>
              <a:rPr lang="en-US" sz="3600" u="sng" dirty="0"/>
              <a:t>2022</a:t>
            </a:r>
            <a:r>
              <a:rPr lang="en-US" sz="3600" dirty="0"/>
              <a:t>	</a:t>
            </a:r>
            <a:r>
              <a:rPr lang="en-US" sz="3600" u="sng" dirty="0"/>
              <a:t>2023 (YTD 9/30)</a:t>
            </a:r>
            <a:endParaRPr lang="en-US" sz="3600" dirty="0"/>
          </a:p>
          <a:p>
            <a:pPr marL="0" indent="0">
              <a:buNone/>
            </a:pPr>
            <a:endParaRPr lang="en-US" sz="3600" u="sng" dirty="0"/>
          </a:p>
          <a:p>
            <a:pPr marL="0" indent="0">
              <a:buNone/>
            </a:pPr>
            <a:r>
              <a:rPr lang="en-US" sz="3600" dirty="0"/>
              <a:t>Berkeley		365			224</a:t>
            </a:r>
          </a:p>
          <a:p>
            <a:pPr marL="0" indent="0">
              <a:buNone/>
            </a:pPr>
            <a:endParaRPr lang="en-US" sz="3600" dirty="0"/>
          </a:p>
          <a:p>
            <a:pPr marL="0" indent="0">
              <a:buNone/>
            </a:pPr>
            <a:r>
              <a:rPr lang="en-US" sz="3600" dirty="0"/>
              <a:t>Jefferson		120			  73</a:t>
            </a:r>
          </a:p>
          <a:p>
            <a:pPr marL="0" indent="0">
              <a:buNone/>
            </a:pPr>
            <a:endParaRPr lang="en-US" sz="3600" dirty="0"/>
          </a:p>
          <a:p>
            <a:pPr marL="0" indent="0">
              <a:buNone/>
            </a:pPr>
            <a:r>
              <a:rPr lang="en-US" sz="3600" dirty="0"/>
              <a:t>Morgan		  44			  59</a:t>
            </a:r>
          </a:p>
        </p:txBody>
      </p:sp>
    </p:spTree>
    <p:extLst>
      <p:ext uri="{BB962C8B-B14F-4D97-AF65-F5344CB8AC3E}">
        <p14:creationId xmlns:p14="http://schemas.microsoft.com/office/powerpoint/2010/main" val="153001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D7CE6D-B3B1-D6FB-3ADA-CDFE616C2C47}"/>
              </a:ext>
            </a:extLst>
          </p:cNvPr>
          <p:cNvSpPr>
            <a:spLocks noGrp="1"/>
          </p:cNvSpPr>
          <p:nvPr>
            <p:ph type="title"/>
          </p:nvPr>
        </p:nvSpPr>
        <p:spPr/>
        <p:txBody>
          <a:bodyPr/>
          <a:lstStyle/>
          <a:p>
            <a:pPr algn="ctr"/>
            <a:r>
              <a:rPr lang="en-US" dirty="0"/>
              <a:t>JUVENILE ABUSE &amp; NEGLECT:  </a:t>
            </a:r>
            <a:br>
              <a:rPr lang="en-US" dirty="0"/>
            </a:br>
            <a:r>
              <a:rPr lang="en-US" dirty="0"/>
              <a:t>NEW CASE FILINGS</a:t>
            </a:r>
          </a:p>
        </p:txBody>
      </p:sp>
      <p:sp>
        <p:nvSpPr>
          <p:cNvPr id="5" name="Content Placeholder 4">
            <a:extLst>
              <a:ext uri="{FF2B5EF4-FFF2-40B4-BE49-F238E27FC236}">
                <a16:creationId xmlns:a16="http://schemas.microsoft.com/office/drawing/2014/main" id="{81227FC0-93F5-9AE3-1DF0-2C592181D16F}"/>
              </a:ext>
            </a:extLst>
          </p:cNvPr>
          <p:cNvSpPr>
            <a:spLocks noGrp="1"/>
          </p:cNvSpPr>
          <p:nvPr>
            <p:ph idx="1"/>
          </p:nvPr>
        </p:nvSpPr>
        <p:spPr/>
        <p:txBody>
          <a:bodyPr>
            <a:normAutofit/>
          </a:bodyPr>
          <a:lstStyle/>
          <a:p>
            <a:pPr marL="2286000" lvl="5" indent="0">
              <a:buNone/>
            </a:pPr>
            <a:r>
              <a:rPr lang="en-US" sz="2400" dirty="0"/>
              <a:t>	</a:t>
            </a:r>
            <a:r>
              <a:rPr lang="en-US" sz="3600" u="sng" dirty="0"/>
              <a:t>2022</a:t>
            </a:r>
            <a:r>
              <a:rPr lang="en-US" sz="3600" dirty="0"/>
              <a:t>	</a:t>
            </a:r>
            <a:r>
              <a:rPr lang="en-US" sz="3600" u="sng" dirty="0"/>
              <a:t>2023 (YTD 9/30)</a:t>
            </a:r>
            <a:endParaRPr lang="en-US" sz="3600" dirty="0"/>
          </a:p>
          <a:p>
            <a:pPr lvl="6"/>
            <a:endParaRPr lang="en-US" sz="3600" u="sng" dirty="0"/>
          </a:p>
          <a:p>
            <a:pPr marL="0" indent="0">
              <a:buNone/>
            </a:pPr>
            <a:r>
              <a:rPr lang="en-US" sz="3600" dirty="0"/>
              <a:t>Berkeley 		200			176</a:t>
            </a:r>
          </a:p>
          <a:p>
            <a:pPr marL="0" indent="0">
              <a:buNone/>
            </a:pPr>
            <a:endParaRPr lang="en-US" sz="3600" dirty="0"/>
          </a:p>
          <a:p>
            <a:pPr marL="0" indent="0">
              <a:buNone/>
            </a:pPr>
            <a:r>
              <a:rPr lang="en-US" sz="3600" dirty="0"/>
              <a:t>Jefferson		  80			  47</a:t>
            </a:r>
          </a:p>
          <a:p>
            <a:pPr marL="0" indent="0">
              <a:buNone/>
            </a:pPr>
            <a:endParaRPr lang="en-US" sz="3600" dirty="0"/>
          </a:p>
          <a:p>
            <a:pPr marL="0" indent="0">
              <a:buNone/>
            </a:pPr>
            <a:r>
              <a:rPr lang="en-US" sz="3600" dirty="0"/>
              <a:t>Morgan		  33			  53</a:t>
            </a:r>
          </a:p>
        </p:txBody>
      </p:sp>
    </p:spTree>
    <p:extLst>
      <p:ext uri="{BB962C8B-B14F-4D97-AF65-F5344CB8AC3E}">
        <p14:creationId xmlns:p14="http://schemas.microsoft.com/office/powerpoint/2010/main" val="289305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C90C6-0EE8-39F5-3314-ED3EF20A38B6}"/>
              </a:ext>
            </a:extLst>
          </p:cNvPr>
          <p:cNvSpPr>
            <a:spLocks noGrp="1"/>
          </p:cNvSpPr>
          <p:nvPr>
            <p:ph type="title"/>
          </p:nvPr>
        </p:nvSpPr>
        <p:spPr/>
        <p:txBody>
          <a:bodyPr/>
          <a:lstStyle/>
          <a:p>
            <a:r>
              <a:rPr lang="en-US" dirty="0"/>
              <a:t>U.S. Constitution</a:t>
            </a:r>
          </a:p>
        </p:txBody>
      </p:sp>
      <p:sp>
        <p:nvSpPr>
          <p:cNvPr id="3" name="Content Placeholder 2">
            <a:extLst>
              <a:ext uri="{FF2B5EF4-FFF2-40B4-BE49-F238E27FC236}">
                <a16:creationId xmlns:a16="http://schemas.microsoft.com/office/drawing/2014/main" id="{48D6C0A0-BE7A-5F18-27A5-C5908EC51CC9}"/>
              </a:ext>
            </a:extLst>
          </p:cNvPr>
          <p:cNvSpPr>
            <a:spLocks noGrp="1"/>
          </p:cNvSpPr>
          <p:nvPr>
            <p:ph idx="1"/>
          </p:nvPr>
        </p:nvSpPr>
        <p:spPr/>
        <p:txBody>
          <a:bodyPr/>
          <a:lstStyle/>
          <a:p>
            <a:pPr marL="0" indent="0" algn="l">
              <a:buNone/>
            </a:pPr>
            <a:r>
              <a:rPr lang="en-US" b="0" i="0" dirty="0">
                <a:solidFill>
                  <a:srgbClr val="000000"/>
                </a:solidFill>
                <a:effectLst/>
                <a:latin typeface="Georgia" panose="02040502050405020303" pitchFamily="18" charset="0"/>
              </a:rPr>
              <a:t>Preamble:</a:t>
            </a:r>
          </a:p>
          <a:p>
            <a:pPr marL="0" indent="0" algn="just">
              <a:buNone/>
            </a:pPr>
            <a:endParaRPr lang="en-US" b="0" i="1" dirty="0">
              <a:solidFill>
                <a:srgbClr val="000000"/>
              </a:solidFill>
              <a:effectLst/>
              <a:latin typeface="Georgia" panose="02040502050405020303" pitchFamily="18" charset="0"/>
            </a:endParaRPr>
          </a:p>
          <a:p>
            <a:pPr marL="0" indent="0" algn="just">
              <a:buNone/>
            </a:pPr>
            <a:r>
              <a:rPr lang="en-US" b="0" i="1" dirty="0">
                <a:solidFill>
                  <a:srgbClr val="000000"/>
                </a:solidFill>
                <a:effectLst/>
                <a:latin typeface="Georgia" panose="02040502050405020303" pitchFamily="18" charset="0"/>
              </a:rPr>
              <a:t>We the People of the United States, in Order to form a more perfect Union, establish Justice, insure domestic Tranquility, provide for the common </a:t>
            </a:r>
            <a:r>
              <a:rPr lang="en-US" b="0" i="1" dirty="0" err="1">
                <a:solidFill>
                  <a:srgbClr val="000000"/>
                </a:solidFill>
                <a:effectLst/>
                <a:latin typeface="Georgia" panose="02040502050405020303" pitchFamily="18" charset="0"/>
              </a:rPr>
              <a:t>defence</a:t>
            </a:r>
            <a:r>
              <a:rPr lang="en-US" b="0" i="1" dirty="0">
                <a:solidFill>
                  <a:srgbClr val="000000"/>
                </a:solidFill>
                <a:effectLst/>
                <a:latin typeface="Georgia" panose="02040502050405020303" pitchFamily="18" charset="0"/>
              </a:rPr>
              <a:t>, promote the general Welfare, and secure the Blessings of Liberty to ourselves and our Posterity, do ordain and establish this Constitution for the United States of America.</a:t>
            </a:r>
          </a:p>
          <a:p>
            <a:pPr marL="0" indent="0">
              <a:buNone/>
            </a:pPr>
            <a:endParaRPr lang="en-US" dirty="0"/>
          </a:p>
        </p:txBody>
      </p:sp>
    </p:spTree>
    <p:extLst>
      <p:ext uri="{BB962C8B-B14F-4D97-AF65-F5344CB8AC3E}">
        <p14:creationId xmlns:p14="http://schemas.microsoft.com/office/powerpoint/2010/main" val="304073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5AA0A-255F-B897-2977-59E81658B461}"/>
              </a:ext>
            </a:extLst>
          </p:cNvPr>
          <p:cNvSpPr>
            <a:spLocks noGrp="1"/>
          </p:cNvSpPr>
          <p:nvPr>
            <p:ph type="title"/>
          </p:nvPr>
        </p:nvSpPr>
        <p:spPr/>
        <p:txBody>
          <a:bodyPr/>
          <a:lstStyle/>
          <a:p>
            <a:pPr algn="ctr"/>
            <a:r>
              <a:rPr lang="en-US" b="1" dirty="0"/>
              <a:t>JUSTICE FOR ALL</a:t>
            </a:r>
          </a:p>
        </p:txBody>
      </p:sp>
      <p:sp>
        <p:nvSpPr>
          <p:cNvPr id="3" name="Content Placeholder 2">
            <a:extLst>
              <a:ext uri="{FF2B5EF4-FFF2-40B4-BE49-F238E27FC236}">
                <a16:creationId xmlns:a16="http://schemas.microsoft.com/office/drawing/2014/main" id="{8084708E-54BF-F1E0-8742-BD91F846F465}"/>
              </a:ext>
            </a:extLst>
          </p:cNvPr>
          <p:cNvSpPr>
            <a:spLocks noGrp="1"/>
          </p:cNvSpPr>
          <p:nvPr>
            <p:ph idx="1"/>
          </p:nvPr>
        </p:nvSpPr>
        <p:spPr/>
        <p:txBody>
          <a:bodyPr>
            <a:normAutofit fontScale="70000" lnSpcReduction="20000"/>
          </a:bodyPr>
          <a:lstStyle/>
          <a:p>
            <a:pPr marL="0" indent="0">
              <a:lnSpc>
                <a:spcPct val="160000"/>
              </a:lnSpc>
              <a:buNone/>
            </a:pPr>
            <a:r>
              <a:rPr lang="en-US" dirty="0">
                <a:solidFill>
                  <a:srgbClr val="000000"/>
                </a:solidFill>
                <a:effectLst/>
                <a:latin typeface="Source Sans Pro" panose="020B0503030403020204" pitchFamily="34" charset="0"/>
              </a:rPr>
              <a:t>“</a:t>
            </a:r>
            <a:r>
              <a:rPr lang="en-US" sz="2900" dirty="0">
                <a:solidFill>
                  <a:srgbClr val="000000"/>
                </a:solidFill>
                <a:effectLst/>
                <a:latin typeface="Source Sans Pro" panose="020B0503030403020204" pitchFamily="34" charset="0"/>
              </a:rPr>
              <a:t>The Legislature finds and declares that in certain proceedings the state is required to provide high quality legal assistance to indigent persons who would be otherwise unable to afford adequate legal counsel; that providing legal representation to those who face an economic barrier to adequate legal counsel will serve the ends of justice in accordance with rights and privileges guaranteed to all citizens by the Constitution of the United States of America and the Constitution of the State of West Virginia; </a:t>
            </a:r>
            <a:r>
              <a:rPr lang="en-US" sz="2900" dirty="0">
                <a:solidFill>
                  <a:srgbClr val="000000"/>
                </a:solidFill>
                <a:effectLst/>
                <a:highlight>
                  <a:srgbClr val="FFFF00"/>
                </a:highlight>
                <a:latin typeface="Source Sans Pro" panose="020B0503030403020204" pitchFamily="34" charset="0"/>
              </a:rPr>
              <a:t>that the availability of quality legal assistance reaffirms the faith of our citizens in our government of laws</a:t>
            </a:r>
            <a:r>
              <a:rPr lang="en-US" sz="2900" dirty="0">
                <a:solidFill>
                  <a:srgbClr val="000000"/>
                </a:solidFill>
                <a:effectLst/>
                <a:latin typeface="Source Sans Pro" panose="020B0503030403020204" pitchFamily="34" charset="0"/>
              </a:rPr>
              <a:t>….”</a:t>
            </a:r>
            <a:br>
              <a:rPr lang="en-US" dirty="0">
                <a:solidFill>
                  <a:srgbClr val="000000"/>
                </a:solidFill>
                <a:effectLst/>
                <a:highlight>
                  <a:srgbClr val="FFFF00"/>
                </a:highlight>
                <a:latin typeface="Source Sans Pro" panose="020B0503030403020204" pitchFamily="34" charset="0"/>
              </a:rPr>
            </a:br>
            <a:br>
              <a:rPr lang="en-US" dirty="0">
                <a:solidFill>
                  <a:srgbClr val="000000"/>
                </a:solidFill>
                <a:effectLst/>
                <a:latin typeface="Source Sans Pro" panose="020B0503030403020204" pitchFamily="34" charset="0"/>
              </a:rPr>
            </a:br>
            <a:r>
              <a:rPr lang="en-US" dirty="0">
                <a:solidFill>
                  <a:srgbClr val="000000"/>
                </a:solidFill>
                <a:effectLst/>
                <a:latin typeface="Source Sans Pro" panose="020B0503030403020204" pitchFamily="34" charset="0"/>
              </a:rPr>
              <a:t>W. Va. Code § 29-21-1 [1989]</a:t>
            </a:r>
            <a:endParaRPr lang="en-US" dirty="0"/>
          </a:p>
        </p:txBody>
      </p:sp>
    </p:spTree>
    <p:extLst>
      <p:ext uri="{BB962C8B-B14F-4D97-AF65-F5344CB8AC3E}">
        <p14:creationId xmlns:p14="http://schemas.microsoft.com/office/powerpoint/2010/main" val="172588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7E1E-75E7-C0B0-E480-53987C0D538A}"/>
              </a:ext>
            </a:extLst>
          </p:cNvPr>
          <p:cNvSpPr>
            <a:spLocks noGrp="1"/>
          </p:cNvSpPr>
          <p:nvPr>
            <p:ph type="title"/>
          </p:nvPr>
        </p:nvSpPr>
        <p:spPr/>
        <p:txBody>
          <a:bodyPr/>
          <a:lstStyle/>
          <a:p>
            <a:r>
              <a:rPr lang="en-US" dirty="0"/>
              <a:t>Judges </a:t>
            </a:r>
            <a:r>
              <a:rPr lang="en-US" dirty="0">
                <a:solidFill>
                  <a:srgbClr val="FF0000"/>
                </a:solidFill>
              </a:rPr>
              <a:t>❤ </a:t>
            </a:r>
            <a:r>
              <a:rPr lang="en-US" dirty="0"/>
              <a:t>bright lines!</a:t>
            </a:r>
          </a:p>
        </p:txBody>
      </p:sp>
      <p:sp>
        <p:nvSpPr>
          <p:cNvPr id="3" name="Content Placeholder 2">
            <a:extLst>
              <a:ext uri="{FF2B5EF4-FFF2-40B4-BE49-F238E27FC236}">
                <a16:creationId xmlns:a16="http://schemas.microsoft.com/office/drawing/2014/main" id="{F6F93344-16B3-6B7F-95FD-FAF365AEB555}"/>
              </a:ext>
            </a:extLst>
          </p:cNvPr>
          <p:cNvSpPr>
            <a:spLocks noGrp="1"/>
          </p:cNvSpPr>
          <p:nvPr>
            <p:ph idx="1"/>
          </p:nvPr>
        </p:nvSpPr>
        <p:spPr/>
        <p:txBody>
          <a:bodyPr/>
          <a:lstStyle/>
          <a:p>
            <a:pPr marL="0" indent="0">
              <a:lnSpc>
                <a:spcPct val="150000"/>
              </a:lnSpc>
              <a:buNone/>
            </a:pPr>
            <a:r>
              <a:rPr lang="en-US" dirty="0">
                <a:solidFill>
                  <a:srgbClr val="000000"/>
                </a:solidFill>
                <a:latin typeface="Source Sans Pro" panose="020B0503030403020204" pitchFamily="34" charset="0"/>
              </a:rPr>
              <a:t>“</a:t>
            </a:r>
            <a:r>
              <a:rPr lang="en-US" dirty="0">
                <a:solidFill>
                  <a:srgbClr val="000000"/>
                </a:solidFill>
                <a:effectLst/>
                <a:latin typeface="Source Sans Pro" panose="020B0503030403020204" pitchFamily="34" charset="0"/>
              </a:rPr>
              <a:t>It is an unconstitutional taking of property without just compensation to require a lawyer to devote more than ten percent of his or her normal work year involuntarily to court appointed cases.”</a:t>
            </a:r>
            <a:br>
              <a:rPr lang="en-US" dirty="0">
                <a:solidFill>
                  <a:srgbClr val="000000"/>
                </a:solidFill>
                <a:effectLst/>
                <a:latin typeface="Source Sans Pro" panose="020B0503030403020204" pitchFamily="34" charset="0"/>
              </a:rPr>
            </a:br>
            <a:br>
              <a:rPr lang="en-US" dirty="0">
                <a:solidFill>
                  <a:srgbClr val="000000"/>
                </a:solidFill>
                <a:effectLst/>
                <a:latin typeface="Source Sans Pro" panose="020B0503030403020204" pitchFamily="34" charset="0"/>
              </a:rPr>
            </a:br>
            <a:r>
              <a:rPr lang="en-US" dirty="0">
                <a:solidFill>
                  <a:srgbClr val="000000"/>
                </a:solidFill>
                <a:effectLst/>
                <a:latin typeface="Source Sans Pro" panose="020B0503030403020204" pitchFamily="34" charset="0"/>
              </a:rPr>
              <a:t>Syllabus Pt. 3, </a:t>
            </a:r>
            <a:r>
              <a:rPr lang="en-US" u="sng" dirty="0">
                <a:solidFill>
                  <a:srgbClr val="3D3D3D"/>
                </a:solidFill>
                <a:effectLst/>
                <a:latin typeface="Source Sans Pro" panose="020B0503030403020204" pitchFamily="34" charset="0"/>
              </a:rPr>
              <a:t>Jewell v. Maynard</a:t>
            </a:r>
            <a:r>
              <a:rPr lang="en-US" dirty="0">
                <a:solidFill>
                  <a:srgbClr val="000000"/>
                </a:solidFill>
                <a:effectLst/>
                <a:latin typeface="Source Sans Pro" panose="020B0503030403020204" pitchFamily="34" charset="0"/>
              </a:rPr>
              <a:t>, 181 W. Va. 571, 573, 383 S.E.2d 536, 538 (1989)</a:t>
            </a:r>
          </a:p>
          <a:p>
            <a:endParaRPr lang="en-US" dirty="0"/>
          </a:p>
        </p:txBody>
      </p:sp>
    </p:spTree>
    <p:extLst>
      <p:ext uri="{BB962C8B-B14F-4D97-AF65-F5344CB8AC3E}">
        <p14:creationId xmlns:p14="http://schemas.microsoft.com/office/powerpoint/2010/main" val="3787224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195E8-40F4-C05F-CECD-63E701F35E6A}"/>
              </a:ext>
            </a:extLst>
          </p:cNvPr>
          <p:cNvSpPr>
            <a:spLocks noGrp="1"/>
          </p:cNvSpPr>
          <p:nvPr>
            <p:ph type="title"/>
          </p:nvPr>
        </p:nvSpPr>
        <p:spPr/>
        <p:txBody>
          <a:bodyPr/>
          <a:lstStyle/>
          <a:p>
            <a:r>
              <a:rPr lang="en-US" dirty="0"/>
              <a:t>Active Attorneys By County:  Math Time!</a:t>
            </a:r>
          </a:p>
        </p:txBody>
      </p:sp>
      <p:sp>
        <p:nvSpPr>
          <p:cNvPr id="3" name="Content Placeholder 2">
            <a:extLst>
              <a:ext uri="{FF2B5EF4-FFF2-40B4-BE49-F238E27FC236}">
                <a16:creationId xmlns:a16="http://schemas.microsoft.com/office/drawing/2014/main" id="{FB39EE85-BB00-3804-6629-4DB9B1756294}"/>
              </a:ext>
            </a:extLst>
          </p:cNvPr>
          <p:cNvSpPr>
            <a:spLocks noGrp="1"/>
          </p:cNvSpPr>
          <p:nvPr>
            <p:ph idx="1"/>
          </p:nvPr>
        </p:nvSpPr>
        <p:spPr/>
        <p:txBody>
          <a:bodyPr/>
          <a:lstStyle/>
          <a:p>
            <a:pPr marL="0" indent="0">
              <a:buNone/>
            </a:pPr>
            <a:r>
              <a:rPr lang="en-US" sz="2800" dirty="0"/>
              <a:t>			Active		Approx. # Avai</a:t>
            </a:r>
            <a:r>
              <a:rPr lang="en-US" dirty="0"/>
              <a:t>lable</a:t>
            </a:r>
            <a:endParaRPr lang="en-US" sz="2800" dirty="0"/>
          </a:p>
          <a:p>
            <a:pPr marL="0" indent="0">
              <a:buNone/>
            </a:pPr>
            <a:endParaRPr lang="en-US" dirty="0"/>
          </a:p>
          <a:p>
            <a:pPr marL="0" indent="0">
              <a:buNone/>
            </a:pPr>
            <a:r>
              <a:rPr lang="en-US" sz="2800" dirty="0"/>
              <a:t>Berkeley 		176			140</a:t>
            </a:r>
          </a:p>
          <a:p>
            <a:pPr marL="0" indent="0">
              <a:buNone/>
            </a:pPr>
            <a:r>
              <a:rPr lang="en-US" sz="2800" dirty="0"/>
              <a:t>Jefferson		  72			  60</a:t>
            </a:r>
          </a:p>
          <a:p>
            <a:pPr marL="0" indent="0">
              <a:buNone/>
            </a:pPr>
            <a:r>
              <a:rPr lang="en-US" sz="2800" dirty="0"/>
              <a:t>Morgan		  12			  </a:t>
            </a:r>
            <a:r>
              <a:rPr lang="en-US" sz="2800" u="sng" dirty="0"/>
              <a:t>10</a:t>
            </a:r>
          </a:p>
          <a:p>
            <a:pPr marL="0" indent="0">
              <a:buNone/>
            </a:pPr>
            <a:r>
              <a:rPr lang="en-US" dirty="0"/>
              <a:t>Total						210</a:t>
            </a:r>
          </a:p>
          <a:p>
            <a:pPr marL="0" indent="0">
              <a:buNone/>
            </a:pPr>
            <a:endParaRPr lang="en-US" dirty="0"/>
          </a:p>
          <a:p>
            <a:pPr marL="0" indent="0" algn="ctr">
              <a:buNone/>
            </a:pPr>
            <a:r>
              <a:rPr lang="en-US" dirty="0"/>
              <a:t>210 x 100 </a:t>
            </a:r>
            <a:r>
              <a:rPr lang="en-US" dirty="0" err="1"/>
              <a:t>hrs</a:t>
            </a:r>
            <a:r>
              <a:rPr lang="en-US" dirty="0"/>
              <a:t> = 21,000 hours!!</a:t>
            </a:r>
          </a:p>
        </p:txBody>
      </p:sp>
    </p:spTree>
    <p:extLst>
      <p:ext uri="{BB962C8B-B14F-4D97-AF65-F5344CB8AC3E}">
        <p14:creationId xmlns:p14="http://schemas.microsoft.com/office/powerpoint/2010/main" val="1435401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8CF14-AEDB-FC86-5D47-1364ADEEEF94}"/>
              </a:ext>
            </a:extLst>
          </p:cNvPr>
          <p:cNvSpPr>
            <a:spLocks noGrp="1"/>
          </p:cNvSpPr>
          <p:nvPr>
            <p:ph type="title"/>
          </p:nvPr>
        </p:nvSpPr>
        <p:spPr/>
        <p:txBody>
          <a:bodyPr>
            <a:normAutofit fontScale="90000"/>
          </a:bodyPr>
          <a:lstStyle/>
          <a:p>
            <a:r>
              <a:rPr lang="en-US" dirty="0"/>
              <a:t>Rules of Professional Responsibility,</a:t>
            </a:r>
            <a:br>
              <a:rPr lang="en-US" dirty="0"/>
            </a:br>
            <a:r>
              <a:rPr lang="en-US" dirty="0"/>
              <a:t>	Rule 6.1 Voluntary Pro Bono Public Service</a:t>
            </a:r>
          </a:p>
        </p:txBody>
      </p:sp>
      <p:sp>
        <p:nvSpPr>
          <p:cNvPr id="3" name="Content Placeholder 2">
            <a:extLst>
              <a:ext uri="{FF2B5EF4-FFF2-40B4-BE49-F238E27FC236}">
                <a16:creationId xmlns:a16="http://schemas.microsoft.com/office/drawing/2014/main" id="{D9393C95-85F4-5035-E2F6-899B3D2BED6D}"/>
              </a:ext>
            </a:extLst>
          </p:cNvPr>
          <p:cNvSpPr>
            <a:spLocks noGrp="1"/>
          </p:cNvSpPr>
          <p:nvPr>
            <p:ph idx="1"/>
          </p:nvPr>
        </p:nvSpPr>
        <p:spPr/>
        <p:txBody>
          <a:bodyPr>
            <a:normAutofit fontScale="40000" lnSpcReduction="20000"/>
          </a:bodyPr>
          <a:lstStyle/>
          <a:p>
            <a:pPr marL="0" indent="0" algn="l">
              <a:buNone/>
            </a:pPr>
            <a:r>
              <a:rPr lang="en-US" sz="3400" b="0" i="0" dirty="0">
                <a:solidFill>
                  <a:srgbClr val="000000"/>
                </a:solidFill>
                <a:effectLst/>
                <a:latin typeface="inherit"/>
              </a:rPr>
              <a:t>Every lawyer has a professional responsibility to provide legal services to those unable to pay. In fulfilling this responsibility, the lawyer should:</a:t>
            </a:r>
          </a:p>
          <a:p>
            <a:pPr marL="0" indent="0" algn="l">
              <a:buNone/>
            </a:pPr>
            <a:r>
              <a:rPr lang="en-US" sz="3400" b="0" i="0" dirty="0">
                <a:solidFill>
                  <a:srgbClr val="000000"/>
                </a:solidFill>
                <a:effectLst/>
                <a:latin typeface="inherit"/>
              </a:rPr>
              <a:t>	(a) provide legal services without fee or expectation of fee to:</a:t>
            </a:r>
          </a:p>
          <a:p>
            <a:pPr marL="0" indent="0" algn="l">
              <a:buNone/>
            </a:pPr>
            <a:r>
              <a:rPr lang="en-US" sz="3400" b="0" i="0" dirty="0">
                <a:solidFill>
                  <a:srgbClr val="000000"/>
                </a:solidFill>
                <a:effectLst/>
                <a:latin typeface="inherit"/>
              </a:rPr>
              <a:t>		(1) persons of limited means or</a:t>
            </a:r>
          </a:p>
          <a:p>
            <a:pPr marL="1828800" lvl="4" indent="0">
              <a:buNone/>
            </a:pPr>
            <a:r>
              <a:rPr lang="en-US" sz="3400" dirty="0">
                <a:solidFill>
                  <a:srgbClr val="000000"/>
                </a:solidFill>
                <a:latin typeface="inherit"/>
              </a:rPr>
              <a:t>(2) </a:t>
            </a:r>
            <a:r>
              <a:rPr lang="en-US" sz="3400" b="0" i="0" dirty="0">
                <a:solidFill>
                  <a:srgbClr val="000000"/>
                </a:solidFill>
                <a:effectLst/>
                <a:latin typeface="inherit"/>
              </a:rPr>
              <a:t>charitable, religious, civic, community, governmental and educational organizations in matters that are designed primarily to address the needs of persons of limited means; and</a:t>
            </a:r>
          </a:p>
          <a:p>
            <a:pPr marL="0" indent="0" algn="l">
              <a:buNone/>
            </a:pPr>
            <a:r>
              <a:rPr lang="en-US" sz="3400" b="0" i="0" dirty="0">
                <a:solidFill>
                  <a:srgbClr val="000000"/>
                </a:solidFill>
                <a:effectLst/>
                <a:latin typeface="inherit"/>
              </a:rPr>
              <a:t>	</a:t>
            </a:r>
          </a:p>
          <a:p>
            <a:pPr marL="0" indent="0" algn="l">
              <a:buNone/>
            </a:pPr>
            <a:r>
              <a:rPr lang="en-US" sz="3400" b="0" i="0" dirty="0">
                <a:solidFill>
                  <a:srgbClr val="000000"/>
                </a:solidFill>
                <a:effectLst/>
                <a:latin typeface="inherit"/>
              </a:rPr>
              <a:t>	(b) provide any </a:t>
            </a:r>
            <a:r>
              <a:rPr lang="en-US" sz="3400" b="0" i="0" dirty="0">
                <a:effectLst/>
                <a:highlight>
                  <a:srgbClr val="FFFF00"/>
                </a:highlight>
                <a:latin typeface="inherit"/>
              </a:rPr>
              <a:t>additional services </a:t>
            </a:r>
            <a:r>
              <a:rPr lang="en-US" sz="3400" b="0" i="0" dirty="0">
                <a:solidFill>
                  <a:srgbClr val="000000"/>
                </a:solidFill>
                <a:effectLst/>
                <a:latin typeface="inherit"/>
              </a:rPr>
              <a:t>through:</a:t>
            </a:r>
          </a:p>
          <a:p>
            <a:pPr marL="0" indent="0" algn="l">
              <a:buNone/>
            </a:pPr>
            <a:endParaRPr lang="en-US" sz="3400" b="0" i="0" dirty="0">
              <a:solidFill>
                <a:srgbClr val="000000"/>
              </a:solidFill>
              <a:effectLst/>
              <a:latin typeface="inherit"/>
            </a:endParaRPr>
          </a:p>
          <a:p>
            <a:pPr marL="1828800" lvl="4" indent="0">
              <a:buNone/>
            </a:pPr>
            <a:r>
              <a:rPr lang="en-US" sz="3400" dirty="0">
                <a:solidFill>
                  <a:srgbClr val="000000"/>
                </a:solidFill>
                <a:latin typeface="inherit"/>
              </a:rPr>
              <a:t>(1) </a:t>
            </a:r>
            <a:r>
              <a:rPr lang="en-US" sz="3400" b="0" i="0" dirty="0">
                <a:solidFill>
                  <a:srgbClr val="000000"/>
                </a:solidFill>
                <a:effectLst/>
                <a:latin typeface="inherit"/>
              </a:rPr>
              <a:t>delivery of legal services at no fee or substantially reduced fee to individuals, groups or organizations seeking to secure or protect civil rights, civil liberties or public rights, or charitable, religious, civic, community, governmental and educational organizations in matters in furtherance of their organizational purposes, where the payment of standard legal fees would significantly deplete the organization’s economic resources or would be otherwise inappropriate;</a:t>
            </a:r>
          </a:p>
          <a:p>
            <a:pPr marL="0" indent="0" algn="l">
              <a:buNone/>
            </a:pPr>
            <a:r>
              <a:rPr lang="en-US" sz="3400" b="0" i="0" dirty="0">
                <a:solidFill>
                  <a:srgbClr val="000000"/>
                </a:solidFill>
                <a:effectLst/>
                <a:latin typeface="inherit"/>
              </a:rPr>
              <a:t>		(2) delivery of legal services at a substantially reduced fee to persons of limited means; or</a:t>
            </a:r>
          </a:p>
          <a:p>
            <a:pPr marL="0" indent="0" algn="l">
              <a:buNone/>
            </a:pPr>
            <a:r>
              <a:rPr lang="en-US" sz="3400" dirty="0">
                <a:solidFill>
                  <a:srgbClr val="000000"/>
                </a:solidFill>
                <a:latin typeface="inherit"/>
              </a:rPr>
              <a:t>		(3) </a:t>
            </a:r>
            <a:r>
              <a:rPr lang="en-US" sz="3400" b="0" i="0" dirty="0">
                <a:solidFill>
                  <a:srgbClr val="000000"/>
                </a:solidFill>
                <a:effectLst/>
                <a:latin typeface="inherit"/>
              </a:rPr>
              <a:t>participation in activities for improving the law, the legal system or the legal profession.</a:t>
            </a:r>
          </a:p>
          <a:p>
            <a:pPr marL="457200" lvl="1" indent="0" algn="l">
              <a:buNone/>
            </a:pPr>
            <a:endParaRPr lang="en-US" sz="3400" b="0" i="0" dirty="0">
              <a:solidFill>
                <a:srgbClr val="000000"/>
              </a:solidFill>
              <a:effectLst/>
              <a:latin typeface="inherit"/>
            </a:endParaRPr>
          </a:p>
          <a:p>
            <a:pPr marL="0" indent="0" algn="l">
              <a:buNone/>
            </a:pPr>
            <a:r>
              <a:rPr lang="en-US" sz="3400" b="0" i="0" dirty="0">
                <a:solidFill>
                  <a:srgbClr val="000000"/>
                </a:solidFill>
                <a:effectLst/>
                <a:latin typeface="inherit"/>
              </a:rPr>
              <a:t>In addition, a lawyer should voluntarily contribute financial support to organizations that provide legal services to persons of limited means.</a:t>
            </a:r>
          </a:p>
          <a:p>
            <a:pPr marL="0" indent="0">
              <a:buNone/>
            </a:pPr>
            <a:endParaRPr lang="en-US" dirty="0"/>
          </a:p>
        </p:txBody>
      </p:sp>
    </p:spTree>
    <p:extLst>
      <p:ext uri="{BB962C8B-B14F-4D97-AF65-F5344CB8AC3E}">
        <p14:creationId xmlns:p14="http://schemas.microsoft.com/office/powerpoint/2010/main" val="4215238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1300</Words>
  <Application>Microsoft Office PowerPoint</Application>
  <PresentationFormat>Widescreen</PresentationFormat>
  <Paragraphs>85</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Georgia</vt:lpstr>
      <vt:lpstr>inherit</vt:lpstr>
      <vt:lpstr>Roboto</vt:lpstr>
      <vt:lpstr>Source Sans Pro</vt:lpstr>
      <vt:lpstr>Office Theme</vt:lpstr>
      <vt:lpstr>23rd Circuit Judges</vt:lpstr>
      <vt:lpstr>CIVIL:  NEW CASE FILINGS</vt:lpstr>
      <vt:lpstr>FELONY:  NEW CASE FILINGS </vt:lpstr>
      <vt:lpstr>JUVENILE ABUSE &amp; NEGLECT:   NEW CASE FILINGS</vt:lpstr>
      <vt:lpstr>U.S. Constitution</vt:lpstr>
      <vt:lpstr>JUSTICE FOR ALL</vt:lpstr>
      <vt:lpstr>Judges ❤ bright lines!</vt:lpstr>
      <vt:lpstr>Active Attorneys By County:  Math Time!</vt:lpstr>
      <vt:lpstr>Rules of Professional Responsibility,  Rule 6.1 Voluntary Pro Bono Public Service</vt:lpstr>
      <vt:lpstr>Rules of Professional Conduct  Rule 6.2  Accepting Appointments</vt:lpstr>
      <vt:lpstr>You Can Handle It!</vt:lpstr>
      <vt:lpstr>LEARNING RESOURCES</vt:lpstr>
      <vt:lpstr>“The Great Writ”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JUVENILE ABUSE &amp; NEGLECT:   NEW CASE FILINGS</dc:title>
  <dc:creator>Hammer, David</dc:creator>
  <cp:lastModifiedBy>Hammer, David</cp:lastModifiedBy>
  <cp:revision>2</cp:revision>
  <cp:lastPrinted>2023-10-04T18:22:27Z</cp:lastPrinted>
  <dcterms:created xsi:type="dcterms:W3CDTF">2023-10-03T19:14:53Z</dcterms:created>
  <dcterms:modified xsi:type="dcterms:W3CDTF">2023-10-04T18:23:24Z</dcterms:modified>
</cp:coreProperties>
</file>