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handoutMasterIdLst>
    <p:handoutMasterId r:id="rId45"/>
  </p:handoutMasterIdLst>
  <p:sldIdLst>
    <p:sldId id="402" r:id="rId2"/>
    <p:sldId id="404" r:id="rId3"/>
    <p:sldId id="423" r:id="rId4"/>
    <p:sldId id="424" r:id="rId5"/>
    <p:sldId id="288" r:id="rId6"/>
    <p:sldId id="431" r:id="rId7"/>
    <p:sldId id="408" r:id="rId8"/>
    <p:sldId id="425" r:id="rId9"/>
    <p:sldId id="426" r:id="rId10"/>
    <p:sldId id="427" r:id="rId11"/>
    <p:sldId id="428" r:id="rId12"/>
    <p:sldId id="429" r:id="rId13"/>
    <p:sldId id="433" r:id="rId14"/>
    <p:sldId id="434" r:id="rId15"/>
    <p:sldId id="435" r:id="rId16"/>
    <p:sldId id="436" r:id="rId17"/>
    <p:sldId id="432" r:id="rId18"/>
    <p:sldId id="260" r:id="rId19"/>
    <p:sldId id="259" r:id="rId20"/>
    <p:sldId id="258" r:id="rId21"/>
    <p:sldId id="257" r:id="rId22"/>
    <p:sldId id="430" r:id="rId23"/>
    <p:sldId id="437" r:id="rId24"/>
    <p:sldId id="278" r:id="rId25"/>
    <p:sldId id="281" r:id="rId26"/>
    <p:sldId id="282" r:id="rId27"/>
    <p:sldId id="286" r:id="rId28"/>
    <p:sldId id="438" r:id="rId29"/>
    <p:sldId id="440" r:id="rId30"/>
    <p:sldId id="442" r:id="rId31"/>
    <p:sldId id="443" r:id="rId32"/>
    <p:sldId id="444" r:id="rId33"/>
    <p:sldId id="445" r:id="rId34"/>
    <p:sldId id="439" r:id="rId35"/>
    <p:sldId id="441" r:id="rId36"/>
    <p:sldId id="291" r:id="rId37"/>
    <p:sldId id="446" r:id="rId38"/>
    <p:sldId id="293" r:id="rId39"/>
    <p:sldId id="294" r:id="rId40"/>
    <p:sldId id="447" r:id="rId41"/>
    <p:sldId id="448" r:id="rId42"/>
    <p:sldId id="405"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7E00"/>
    <a:srgbClr val="AF231C"/>
    <a:srgbClr val="FFB600"/>
    <a:srgbClr val="FE5000"/>
    <a:srgbClr val="0047BB"/>
    <a:srgbClr val="E3EB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82" autoAdjust="0"/>
    <p:restoredTop sz="57344" autoAdjust="0"/>
  </p:normalViewPr>
  <p:slideViewPr>
    <p:cSldViewPr snapToGrid="0">
      <p:cViewPr varScale="1">
        <p:scale>
          <a:sx n="50" d="100"/>
          <a:sy n="50" d="100"/>
        </p:scale>
        <p:origin x="1627" y="4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340C56-E85A-4956-8F68-5B4E668E8BC6}"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751A0E04-4C8E-4D6C-B7F5-09B7E1AF4C3E}">
      <dgm:prSet/>
      <dgm:spPr/>
      <dgm:t>
        <a:bodyPr/>
        <a:lstStyle/>
        <a:p>
          <a:r>
            <a:rPr lang="en-US">
              <a:latin typeface="Arial" panose="020B0604020202020204" pitchFamily="34" charset="0"/>
              <a:cs typeface="Arial" panose="020B0604020202020204" pitchFamily="34" charset="0"/>
            </a:rPr>
            <a:t>To confidentially assist members of the legal profession to identify quality of life issues, access continuing care resources, and engage in an ongoing personal program of recovery;</a:t>
          </a:r>
        </a:p>
      </dgm:t>
    </dgm:pt>
    <dgm:pt modelId="{0F4D00EB-FD0D-484C-B3D3-6810D3829ECE}" type="parTrans" cxnId="{65D05A90-7F2A-45A5-9013-B87BD5A630EF}">
      <dgm:prSet/>
      <dgm:spPr/>
      <dgm:t>
        <a:bodyPr/>
        <a:lstStyle/>
        <a:p>
          <a:endParaRPr lang="en-US"/>
        </a:p>
      </dgm:t>
    </dgm:pt>
    <dgm:pt modelId="{34F2F988-EC0B-4CAA-9759-A40E0DCED07F}" type="sibTrans" cxnId="{65D05A90-7F2A-45A5-9013-B87BD5A630EF}">
      <dgm:prSet/>
      <dgm:spPr/>
      <dgm:t>
        <a:bodyPr/>
        <a:lstStyle/>
        <a:p>
          <a:endParaRPr lang="en-US"/>
        </a:p>
      </dgm:t>
    </dgm:pt>
    <dgm:pt modelId="{CAA8DF5E-AE43-4031-900E-7C021072179B}">
      <dgm:prSet/>
      <dgm:spPr/>
      <dgm:t>
        <a:bodyPr/>
        <a:lstStyle/>
        <a:p>
          <a:r>
            <a:rPr lang="en-US"/>
            <a:t>To protect the interest of clients, litigants, and the general public from harm caused by impaired lawyers or judges;</a:t>
          </a:r>
        </a:p>
      </dgm:t>
    </dgm:pt>
    <dgm:pt modelId="{3B25BB08-9C0D-43AD-BF9C-76FA477235E0}" type="parTrans" cxnId="{E09247B8-193F-499E-BAEC-18E3D029A291}">
      <dgm:prSet/>
      <dgm:spPr/>
      <dgm:t>
        <a:bodyPr/>
        <a:lstStyle/>
        <a:p>
          <a:endParaRPr lang="en-US"/>
        </a:p>
      </dgm:t>
    </dgm:pt>
    <dgm:pt modelId="{4F10A392-22B5-422B-A0C0-1A95AA66C3AB}" type="sibTrans" cxnId="{E09247B8-193F-499E-BAEC-18E3D029A291}">
      <dgm:prSet/>
      <dgm:spPr/>
      <dgm:t>
        <a:bodyPr/>
        <a:lstStyle/>
        <a:p>
          <a:endParaRPr lang="en-US"/>
        </a:p>
      </dgm:t>
    </dgm:pt>
    <dgm:pt modelId="{30E24DF7-CCD8-41DA-A3B6-CC4E0B51AD05}">
      <dgm:prSet/>
      <dgm:spPr/>
      <dgm:t>
        <a:bodyPr/>
        <a:lstStyle/>
        <a:p>
          <a:r>
            <a:rPr lang="en-US" dirty="0"/>
            <a:t>To educate the bench, bar, and the public to the types, causes, and remedies for impairments affecting members of the legal profession.</a:t>
          </a:r>
        </a:p>
      </dgm:t>
    </dgm:pt>
    <dgm:pt modelId="{06BF6488-9E3F-4FA1-B558-0F1D81E40695}" type="parTrans" cxnId="{2927C2CF-0EDD-4223-A684-FAC45B55FF12}">
      <dgm:prSet/>
      <dgm:spPr/>
      <dgm:t>
        <a:bodyPr/>
        <a:lstStyle/>
        <a:p>
          <a:endParaRPr lang="en-US"/>
        </a:p>
      </dgm:t>
    </dgm:pt>
    <dgm:pt modelId="{ECE19302-3B26-450D-937A-298D938D36B4}" type="sibTrans" cxnId="{2927C2CF-0EDD-4223-A684-FAC45B55FF12}">
      <dgm:prSet/>
      <dgm:spPr/>
      <dgm:t>
        <a:bodyPr/>
        <a:lstStyle/>
        <a:p>
          <a:endParaRPr lang="en-US"/>
        </a:p>
      </dgm:t>
    </dgm:pt>
    <dgm:pt modelId="{EFB4F68B-381C-114D-8E74-0BEF091F9CEE}" type="pres">
      <dgm:prSet presAssocID="{86340C56-E85A-4956-8F68-5B4E668E8BC6}" presName="linear" presStyleCnt="0">
        <dgm:presLayoutVars>
          <dgm:animLvl val="lvl"/>
          <dgm:resizeHandles val="exact"/>
        </dgm:presLayoutVars>
      </dgm:prSet>
      <dgm:spPr/>
      <dgm:t>
        <a:bodyPr/>
        <a:lstStyle/>
        <a:p>
          <a:endParaRPr lang="en-US"/>
        </a:p>
      </dgm:t>
    </dgm:pt>
    <dgm:pt modelId="{C642133B-ED6E-E14C-9DC8-F07A9C7CEC4B}" type="pres">
      <dgm:prSet presAssocID="{751A0E04-4C8E-4D6C-B7F5-09B7E1AF4C3E}" presName="parentText" presStyleLbl="node1" presStyleIdx="0" presStyleCnt="3">
        <dgm:presLayoutVars>
          <dgm:chMax val="0"/>
          <dgm:bulletEnabled val="1"/>
        </dgm:presLayoutVars>
      </dgm:prSet>
      <dgm:spPr/>
      <dgm:t>
        <a:bodyPr/>
        <a:lstStyle/>
        <a:p>
          <a:endParaRPr lang="en-US"/>
        </a:p>
      </dgm:t>
    </dgm:pt>
    <dgm:pt modelId="{BFC45BD4-5882-C845-A101-46B78D18FEC8}" type="pres">
      <dgm:prSet presAssocID="{34F2F988-EC0B-4CAA-9759-A40E0DCED07F}" presName="spacer" presStyleCnt="0"/>
      <dgm:spPr/>
    </dgm:pt>
    <dgm:pt modelId="{075D95D7-594D-E84A-9778-9DCC88D764A3}" type="pres">
      <dgm:prSet presAssocID="{CAA8DF5E-AE43-4031-900E-7C021072179B}" presName="parentText" presStyleLbl="node1" presStyleIdx="1" presStyleCnt="3">
        <dgm:presLayoutVars>
          <dgm:chMax val="0"/>
          <dgm:bulletEnabled val="1"/>
        </dgm:presLayoutVars>
      </dgm:prSet>
      <dgm:spPr/>
      <dgm:t>
        <a:bodyPr/>
        <a:lstStyle/>
        <a:p>
          <a:endParaRPr lang="en-US"/>
        </a:p>
      </dgm:t>
    </dgm:pt>
    <dgm:pt modelId="{7EE443E0-A8E5-354F-AA17-A3942467E279}" type="pres">
      <dgm:prSet presAssocID="{4F10A392-22B5-422B-A0C0-1A95AA66C3AB}" presName="spacer" presStyleCnt="0"/>
      <dgm:spPr/>
    </dgm:pt>
    <dgm:pt modelId="{D3B807F1-D033-1E4F-A321-EBAE0513E38A}" type="pres">
      <dgm:prSet presAssocID="{30E24DF7-CCD8-41DA-A3B6-CC4E0B51AD05}" presName="parentText" presStyleLbl="node1" presStyleIdx="2" presStyleCnt="3">
        <dgm:presLayoutVars>
          <dgm:chMax val="0"/>
          <dgm:bulletEnabled val="1"/>
        </dgm:presLayoutVars>
      </dgm:prSet>
      <dgm:spPr/>
      <dgm:t>
        <a:bodyPr/>
        <a:lstStyle/>
        <a:p>
          <a:endParaRPr lang="en-US"/>
        </a:p>
      </dgm:t>
    </dgm:pt>
  </dgm:ptLst>
  <dgm:cxnLst>
    <dgm:cxn modelId="{2B9858DE-4278-9045-8DCD-D7AEFD6F7253}" type="presOf" srcId="{CAA8DF5E-AE43-4031-900E-7C021072179B}" destId="{075D95D7-594D-E84A-9778-9DCC88D764A3}" srcOrd="0" destOrd="0" presId="urn:microsoft.com/office/officeart/2005/8/layout/vList2"/>
    <dgm:cxn modelId="{CEF8B54E-B23F-D04E-8AFC-08A2778E142F}" type="presOf" srcId="{30E24DF7-CCD8-41DA-A3B6-CC4E0B51AD05}" destId="{D3B807F1-D033-1E4F-A321-EBAE0513E38A}" srcOrd="0" destOrd="0" presId="urn:microsoft.com/office/officeart/2005/8/layout/vList2"/>
    <dgm:cxn modelId="{333AC4AE-8872-C442-93D9-F0C1CECFD455}" type="presOf" srcId="{751A0E04-4C8E-4D6C-B7F5-09B7E1AF4C3E}" destId="{C642133B-ED6E-E14C-9DC8-F07A9C7CEC4B}" srcOrd="0" destOrd="0" presId="urn:microsoft.com/office/officeart/2005/8/layout/vList2"/>
    <dgm:cxn modelId="{65D05A90-7F2A-45A5-9013-B87BD5A630EF}" srcId="{86340C56-E85A-4956-8F68-5B4E668E8BC6}" destId="{751A0E04-4C8E-4D6C-B7F5-09B7E1AF4C3E}" srcOrd="0" destOrd="0" parTransId="{0F4D00EB-FD0D-484C-B3D3-6810D3829ECE}" sibTransId="{34F2F988-EC0B-4CAA-9759-A40E0DCED07F}"/>
    <dgm:cxn modelId="{E09247B8-193F-499E-BAEC-18E3D029A291}" srcId="{86340C56-E85A-4956-8F68-5B4E668E8BC6}" destId="{CAA8DF5E-AE43-4031-900E-7C021072179B}" srcOrd="1" destOrd="0" parTransId="{3B25BB08-9C0D-43AD-BF9C-76FA477235E0}" sibTransId="{4F10A392-22B5-422B-A0C0-1A95AA66C3AB}"/>
    <dgm:cxn modelId="{2927C2CF-0EDD-4223-A684-FAC45B55FF12}" srcId="{86340C56-E85A-4956-8F68-5B4E668E8BC6}" destId="{30E24DF7-CCD8-41DA-A3B6-CC4E0B51AD05}" srcOrd="2" destOrd="0" parTransId="{06BF6488-9E3F-4FA1-B558-0F1D81E40695}" sibTransId="{ECE19302-3B26-450D-937A-298D938D36B4}"/>
    <dgm:cxn modelId="{8D1143D3-7710-CD45-A739-67BE4B613410}" type="presOf" srcId="{86340C56-E85A-4956-8F68-5B4E668E8BC6}" destId="{EFB4F68B-381C-114D-8E74-0BEF091F9CEE}" srcOrd="0" destOrd="0" presId="urn:microsoft.com/office/officeart/2005/8/layout/vList2"/>
    <dgm:cxn modelId="{2AB8DAD3-1616-9543-91C5-ED792392AACB}" type="presParOf" srcId="{EFB4F68B-381C-114D-8E74-0BEF091F9CEE}" destId="{C642133B-ED6E-E14C-9DC8-F07A9C7CEC4B}" srcOrd="0" destOrd="0" presId="urn:microsoft.com/office/officeart/2005/8/layout/vList2"/>
    <dgm:cxn modelId="{755D0AF2-5545-024E-9E86-A3C01996E813}" type="presParOf" srcId="{EFB4F68B-381C-114D-8E74-0BEF091F9CEE}" destId="{BFC45BD4-5882-C845-A101-46B78D18FEC8}" srcOrd="1" destOrd="0" presId="urn:microsoft.com/office/officeart/2005/8/layout/vList2"/>
    <dgm:cxn modelId="{C17FFB70-2E99-774C-B324-C11B36DE87B2}" type="presParOf" srcId="{EFB4F68B-381C-114D-8E74-0BEF091F9CEE}" destId="{075D95D7-594D-E84A-9778-9DCC88D764A3}" srcOrd="2" destOrd="0" presId="urn:microsoft.com/office/officeart/2005/8/layout/vList2"/>
    <dgm:cxn modelId="{4FF01EC1-8B60-F044-BD98-25EAE821B57B}" type="presParOf" srcId="{EFB4F68B-381C-114D-8E74-0BEF091F9CEE}" destId="{7EE443E0-A8E5-354F-AA17-A3942467E279}" srcOrd="3" destOrd="0" presId="urn:microsoft.com/office/officeart/2005/8/layout/vList2"/>
    <dgm:cxn modelId="{B078B948-990C-5247-AE44-B282CECD6935}" type="presParOf" srcId="{EFB4F68B-381C-114D-8E74-0BEF091F9CEE}" destId="{D3B807F1-D033-1E4F-A321-EBAE0513E38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2133B-ED6E-E14C-9DC8-F07A9C7CEC4B}">
      <dsp:nvSpPr>
        <dsp:cNvPr id="0" name=""/>
        <dsp:cNvSpPr/>
      </dsp:nvSpPr>
      <dsp:spPr>
        <a:xfrm>
          <a:off x="0" y="345416"/>
          <a:ext cx="6817028" cy="1628639"/>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a:latin typeface="Arial" panose="020B0604020202020204" pitchFamily="34" charset="0"/>
              <a:cs typeface="Arial" panose="020B0604020202020204" pitchFamily="34" charset="0"/>
            </a:rPr>
            <a:t>To confidentially assist members of the legal profession to identify quality of life issues, access continuing care resources, and engage in an ongoing personal program of recovery;</a:t>
          </a:r>
        </a:p>
      </dsp:txBody>
      <dsp:txXfrm>
        <a:off x="79504" y="424920"/>
        <a:ext cx="6658020" cy="1469631"/>
      </dsp:txXfrm>
    </dsp:sp>
    <dsp:sp modelId="{075D95D7-594D-E84A-9778-9DCC88D764A3}">
      <dsp:nvSpPr>
        <dsp:cNvPr id="0" name=""/>
        <dsp:cNvSpPr/>
      </dsp:nvSpPr>
      <dsp:spPr>
        <a:xfrm>
          <a:off x="0" y="2043176"/>
          <a:ext cx="6817028" cy="1628639"/>
        </a:xfrm>
        <a:prstGeom prst="roundRect">
          <a:avLst/>
        </a:prstGeom>
        <a:solidFill>
          <a:schemeClr val="accent4">
            <a:hueOff val="471660"/>
            <a:satOff val="3503"/>
            <a:lumOff val="784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a:t>To protect the interest of clients, litigants, and the general public from harm caused by impaired lawyers or judges;</a:t>
          </a:r>
        </a:p>
      </dsp:txBody>
      <dsp:txXfrm>
        <a:off x="79504" y="2122680"/>
        <a:ext cx="6658020" cy="1469631"/>
      </dsp:txXfrm>
    </dsp:sp>
    <dsp:sp modelId="{D3B807F1-D033-1E4F-A321-EBAE0513E38A}">
      <dsp:nvSpPr>
        <dsp:cNvPr id="0" name=""/>
        <dsp:cNvSpPr/>
      </dsp:nvSpPr>
      <dsp:spPr>
        <a:xfrm>
          <a:off x="0" y="3740936"/>
          <a:ext cx="6817028" cy="1628639"/>
        </a:xfrm>
        <a:prstGeom prst="roundRect">
          <a:avLst/>
        </a:prstGeom>
        <a:solidFill>
          <a:schemeClr val="accent4">
            <a:hueOff val="943321"/>
            <a:satOff val="7007"/>
            <a:lumOff val="1568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To educate the bench, bar, and the public to the types, causes, and remedies for impairments affecting members of the legal profession.</a:t>
          </a:r>
        </a:p>
      </dsp:txBody>
      <dsp:txXfrm>
        <a:off x="79504" y="3820440"/>
        <a:ext cx="6658020" cy="146963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C822E6-91D3-4DB0-B234-DADB05DD9B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143B2F7-A322-473F-AD58-60A12061151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40C4DA-C84F-4E37-9865-DED1E4156820}" type="datetimeFigureOut">
              <a:rPr lang="en-US" smtClean="0"/>
              <a:t>9/1/2023</a:t>
            </a:fld>
            <a:endParaRPr lang="en-US"/>
          </a:p>
        </p:txBody>
      </p:sp>
      <p:sp>
        <p:nvSpPr>
          <p:cNvPr id="4" name="Footer Placeholder 3">
            <a:extLst>
              <a:ext uri="{FF2B5EF4-FFF2-40B4-BE49-F238E27FC236}">
                <a16:creationId xmlns:a16="http://schemas.microsoft.com/office/drawing/2014/main" id="{9294BC88-EA5E-4427-9CC6-73B9ECCD84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4F86AD3-DF62-4D25-A988-71E6A6F6F2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D3428A-6BC5-4480-9E52-3CAAFC9B7123}" type="slidenum">
              <a:rPr lang="en-US" smtClean="0"/>
              <a:t>‹#›</a:t>
            </a:fld>
            <a:endParaRPr lang="en-US"/>
          </a:p>
        </p:txBody>
      </p:sp>
    </p:spTree>
    <p:extLst>
      <p:ext uri="{BB962C8B-B14F-4D97-AF65-F5344CB8AC3E}">
        <p14:creationId xmlns:p14="http://schemas.microsoft.com/office/powerpoint/2010/main" val="23453833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4578C-4EC4-43D9-A4BC-3648A4D2B406}" type="datetimeFigureOut">
              <a:rPr lang="en-US" smtClean="0"/>
              <a:t>9/1/2023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D5DD7-7F1D-4B63-BDB2-54799296964E}" type="slidenum">
              <a:rPr lang="en-US" smtClean="0"/>
              <a:t>‹#›</a:t>
            </a:fld>
            <a:endParaRPr lang="en-US" dirty="0"/>
          </a:p>
        </p:txBody>
      </p:sp>
    </p:spTree>
    <p:extLst>
      <p:ext uri="{BB962C8B-B14F-4D97-AF65-F5344CB8AC3E}">
        <p14:creationId xmlns:p14="http://schemas.microsoft.com/office/powerpoint/2010/main" val="3440202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1</a:t>
            </a:fld>
            <a:endParaRPr lang="en-US" dirty="0"/>
          </a:p>
        </p:txBody>
      </p:sp>
    </p:spTree>
    <p:extLst>
      <p:ext uri="{BB962C8B-B14F-4D97-AF65-F5344CB8AC3E}">
        <p14:creationId xmlns:p14="http://schemas.microsoft.com/office/powerpoint/2010/main" val="3046377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10</a:t>
            </a:fld>
            <a:endParaRPr lang="en-US" dirty="0"/>
          </a:p>
        </p:txBody>
      </p:sp>
    </p:spTree>
    <p:extLst>
      <p:ext uri="{BB962C8B-B14F-4D97-AF65-F5344CB8AC3E}">
        <p14:creationId xmlns:p14="http://schemas.microsoft.com/office/powerpoint/2010/main" val="2102062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11</a:t>
            </a:fld>
            <a:endParaRPr lang="en-US" dirty="0"/>
          </a:p>
        </p:txBody>
      </p:sp>
    </p:spTree>
    <p:extLst>
      <p:ext uri="{BB962C8B-B14F-4D97-AF65-F5344CB8AC3E}">
        <p14:creationId xmlns:p14="http://schemas.microsoft.com/office/powerpoint/2010/main" val="2089119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12</a:t>
            </a:fld>
            <a:endParaRPr lang="en-US" dirty="0"/>
          </a:p>
        </p:txBody>
      </p:sp>
    </p:spTree>
    <p:extLst>
      <p:ext uri="{BB962C8B-B14F-4D97-AF65-F5344CB8AC3E}">
        <p14:creationId xmlns:p14="http://schemas.microsoft.com/office/powerpoint/2010/main" val="976725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13</a:t>
            </a:fld>
            <a:endParaRPr lang="en-US" dirty="0"/>
          </a:p>
        </p:txBody>
      </p:sp>
    </p:spTree>
    <p:extLst>
      <p:ext uri="{BB962C8B-B14F-4D97-AF65-F5344CB8AC3E}">
        <p14:creationId xmlns:p14="http://schemas.microsoft.com/office/powerpoint/2010/main" val="110616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14</a:t>
            </a:fld>
            <a:endParaRPr lang="en-US" dirty="0"/>
          </a:p>
        </p:txBody>
      </p:sp>
    </p:spTree>
    <p:extLst>
      <p:ext uri="{BB962C8B-B14F-4D97-AF65-F5344CB8AC3E}">
        <p14:creationId xmlns:p14="http://schemas.microsoft.com/office/powerpoint/2010/main" val="3893726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15</a:t>
            </a:fld>
            <a:endParaRPr lang="en-US" dirty="0"/>
          </a:p>
        </p:txBody>
      </p:sp>
    </p:spTree>
    <p:extLst>
      <p:ext uri="{BB962C8B-B14F-4D97-AF65-F5344CB8AC3E}">
        <p14:creationId xmlns:p14="http://schemas.microsoft.com/office/powerpoint/2010/main" val="3985018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16</a:t>
            </a:fld>
            <a:endParaRPr lang="en-US" dirty="0"/>
          </a:p>
        </p:txBody>
      </p:sp>
    </p:spTree>
    <p:extLst>
      <p:ext uri="{BB962C8B-B14F-4D97-AF65-F5344CB8AC3E}">
        <p14:creationId xmlns:p14="http://schemas.microsoft.com/office/powerpoint/2010/main" val="533709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17</a:t>
            </a:fld>
            <a:endParaRPr lang="en-US" dirty="0"/>
          </a:p>
        </p:txBody>
      </p:sp>
    </p:spTree>
    <p:extLst>
      <p:ext uri="{BB962C8B-B14F-4D97-AF65-F5344CB8AC3E}">
        <p14:creationId xmlns:p14="http://schemas.microsoft.com/office/powerpoint/2010/main" val="3946529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80" name="Google Shape;78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117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5" name="Google Shape;75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1070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2</a:t>
            </a:fld>
            <a:endParaRPr lang="en-US" dirty="0"/>
          </a:p>
        </p:txBody>
      </p:sp>
    </p:spTree>
    <p:extLst>
      <p:ext uri="{BB962C8B-B14F-4D97-AF65-F5344CB8AC3E}">
        <p14:creationId xmlns:p14="http://schemas.microsoft.com/office/powerpoint/2010/main" val="3442044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20</a:t>
            </a:fld>
            <a:endParaRPr dirty="0"/>
          </a:p>
        </p:txBody>
      </p:sp>
    </p:spTree>
    <p:extLst>
      <p:ext uri="{BB962C8B-B14F-4D97-AF65-F5344CB8AC3E}">
        <p14:creationId xmlns:p14="http://schemas.microsoft.com/office/powerpoint/2010/main" val="144791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6" name="Google Shape;72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9874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22</a:t>
            </a:fld>
            <a:endParaRPr lang="en-US" dirty="0"/>
          </a:p>
        </p:txBody>
      </p:sp>
    </p:spTree>
    <p:extLst>
      <p:ext uri="{BB962C8B-B14F-4D97-AF65-F5344CB8AC3E}">
        <p14:creationId xmlns:p14="http://schemas.microsoft.com/office/powerpoint/2010/main" val="1871256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23</a:t>
            </a:fld>
            <a:endParaRPr lang="en-US" dirty="0"/>
          </a:p>
        </p:txBody>
      </p:sp>
    </p:spTree>
    <p:extLst>
      <p:ext uri="{BB962C8B-B14F-4D97-AF65-F5344CB8AC3E}">
        <p14:creationId xmlns:p14="http://schemas.microsoft.com/office/powerpoint/2010/main" val="1177664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B171BB48-ED88-4ADA-97DD-512AD2C15F89}" type="slidenum">
              <a:rPr lang="en-US" smtClean="0"/>
              <a:t>24</a:t>
            </a:fld>
            <a:endParaRPr lang="en-US"/>
          </a:p>
        </p:txBody>
      </p:sp>
    </p:spTree>
    <p:extLst>
      <p:ext uri="{BB962C8B-B14F-4D97-AF65-F5344CB8AC3E}">
        <p14:creationId xmlns:p14="http://schemas.microsoft.com/office/powerpoint/2010/main" val="4006158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B171BB48-ED88-4ADA-97DD-512AD2C15F89}" type="slidenum">
              <a:rPr lang="en-US" smtClean="0"/>
              <a:t>25</a:t>
            </a:fld>
            <a:endParaRPr lang="en-US"/>
          </a:p>
        </p:txBody>
      </p:sp>
    </p:spTree>
    <p:extLst>
      <p:ext uri="{BB962C8B-B14F-4D97-AF65-F5344CB8AC3E}">
        <p14:creationId xmlns:p14="http://schemas.microsoft.com/office/powerpoint/2010/main" val="3911742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B171BB48-ED88-4ADA-97DD-512AD2C15F89}" type="slidenum">
              <a:rPr lang="en-US" smtClean="0"/>
              <a:t>26</a:t>
            </a:fld>
            <a:endParaRPr lang="en-US"/>
          </a:p>
        </p:txBody>
      </p:sp>
    </p:spTree>
    <p:extLst>
      <p:ext uri="{BB962C8B-B14F-4D97-AF65-F5344CB8AC3E}">
        <p14:creationId xmlns:p14="http://schemas.microsoft.com/office/powerpoint/2010/main" val="1485987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B07E489-1E18-664E-B028-34A81D8A682F}" type="slidenum">
              <a:rPr lang="en-US" smtClean="0"/>
              <a:t>27</a:t>
            </a:fld>
            <a:endParaRPr lang="en-US"/>
          </a:p>
        </p:txBody>
      </p:sp>
    </p:spTree>
    <p:extLst>
      <p:ext uri="{BB962C8B-B14F-4D97-AF65-F5344CB8AC3E}">
        <p14:creationId xmlns:p14="http://schemas.microsoft.com/office/powerpoint/2010/main" val="3686747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B07E489-1E18-664E-B028-34A81D8A682F}" type="slidenum">
              <a:rPr lang="en-US" smtClean="0"/>
              <a:t>28</a:t>
            </a:fld>
            <a:endParaRPr lang="en-US"/>
          </a:p>
        </p:txBody>
      </p:sp>
    </p:spTree>
    <p:extLst>
      <p:ext uri="{BB962C8B-B14F-4D97-AF65-F5344CB8AC3E}">
        <p14:creationId xmlns:p14="http://schemas.microsoft.com/office/powerpoint/2010/main" val="1381818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29</a:t>
            </a:fld>
            <a:endParaRPr lang="en-US" dirty="0"/>
          </a:p>
        </p:txBody>
      </p:sp>
    </p:spTree>
    <p:extLst>
      <p:ext uri="{BB962C8B-B14F-4D97-AF65-F5344CB8AC3E}">
        <p14:creationId xmlns:p14="http://schemas.microsoft.com/office/powerpoint/2010/main" val="2736385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3</a:t>
            </a:fld>
            <a:endParaRPr lang="en-US" dirty="0"/>
          </a:p>
        </p:txBody>
      </p:sp>
    </p:spTree>
    <p:extLst>
      <p:ext uri="{BB962C8B-B14F-4D97-AF65-F5344CB8AC3E}">
        <p14:creationId xmlns:p14="http://schemas.microsoft.com/office/powerpoint/2010/main" val="3032567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30</a:t>
            </a:fld>
            <a:endParaRPr lang="en-US" dirty="0"/>
          </a:p>
        </p:txBody>
      </p:sp>
    </p:spTree>
    <p:extLst>
      <p:ext uri="{BB962C8B-B14F-4D97-AF65-F5344CB8AC3E}">
        <p14:creationId xmlns:p14="http://schemas.microsoft.com/office/powerpoint/2010/main" val="2241486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31</a:t>
            </a:fld>
            <a:endParaRPr lang="en-US" dirty="0"/>
          </a:p>
        </p:txBody>
      </p:sp>
    </p:spTree>
    <p:extLst>
      <p:ext uri="{BB962C8B-B14F-4D97-AF65-F5344CB8AC3E}">
        <p14:creationId xmlns:p14="http://schemas.microsoft.com/office/powerpoint/2010/main" val="1524133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34</a:t>
            </a:fld>
            <a:endParaRPr lang="en-US" dirty="0"/>
          </a:p>
        </p:txBody>
      </p:sp>
    </p:spTree>
    <p:extLst>
      <p:ext uri="{BB962C8B-B14F-4D97-AF65-F5344CB8AC3E}">
        <p14:creationId xmlns:p14="http://schemas.microsoft.com/office/powerpoint/2010/main" val="3654987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35</a:t>
            </a:fld>
            <a:endParaRPr lang="en-US" dirty="0"/>
          </a:p>
        </p:txBody>
      </p:sp>
    </p:spTree>
    <p:extLst>
      <p:ext uri="{BB962C8B-B14F-4D97-AF65-F5344CB8AC3E}">
        <p14:creationId xmlns:p14="http://schemas.microsoft.com/office/powerpoint/2010/main" val="1456633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B07E489-1E18-664E-B028-34A81D8A682F}" type="slidenum">
              <a:rPr lang="en-US" smtClean="0"/>
              <a:t>36</a:t>
            </a:fld>
            <a:endParaRPr lang="en-US"/>
          </a:p>
        </p:txBody>
      </p:sp>
    </p:spTree>
    <p:extLst>
      <p:ext uri="{BB962C8B-B14F-4D97-AF65-F5344CB8AC3E}">
        <p14:creationId xmlns:p14="http://schemas.microsoft.com/office/powerpoint/2010/main" val="3348403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37</a:t>
            </a:fld>
            <a:endParaRPr lang="en-US" dirty="0"/>
          </a:p>
        </p:txBody>
      </p:sp>
    </p:spTree>
    <p:extLst>
      <p:ext uri="{BB962C8B-B14F-4D97-AF65-F5344CB8AC3E}">
        <p14:creationId xmlns:p14="http://schemas.microsoft.com/office/powerpoint/2010/main" val="3222714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40</a:t>
            </a:fld>
            <a:endParaRPr lang="en-US" dirty="0"/>
          </a:p>
        </p:txBody>
      </p:sp>
    </p:spTree>
    <p:extLst>
      <p:ext uri="{BB962C8B-B14F-4D97-AF65-F5344CB8AC3E}">
        <p14:creationId xmlns:p14="http://schemas.microsoft.com/office/powerpoint/2010/main" val="6332979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41</a:t>
            </a:fld>
            <a:endParaRPr lang="en-US" dirty="0"/>
          </a:p>
        </p:txBody>
      </p:sp>
    </p:spTree>
    <p:extLst>
      <p:ext uri="{BB962C8B-B14F-4D97-AF65-F5344CB8AC3E}">
        <p14:creationId xmlns:p14="http://schemas.microsoft.com/office/powerpoint/2010/main" val="32085352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42</a:t>
            </a:fld>
            <a:endParaRPr lang="en-US" dirty="0"/>
          </a:p>
        </p:txBody>
      </p:sp>
    </p:spTree>
    <p:extLst>
      <p:ext uri="{BB962C8B-B14F-4D97-AF65-F5344CB8AC3E}">
        <p14:creationId xmlns:p14="http://schemas.microsoft.com/office/powerpoint/2010/main" val="4065042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4</a:t>
            </a:fld>
            <a:endParaRPr lang="en-US" dirty="0"/>
          </a:p>
        </p:txBody>
      </p:sp>
    </p:spTree>
    <p:extLst>
      <p:ext uri="{BB962C8B-B14F-4D97-AF65-F5344CB8AC3E}">
        <p14:creationId xmlns:p14="http://schemas.microsoft.com/office/powerpoint/2010/main" val="4238598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B07E489-1E18-664E-B028-34A81D8A682F}" type="slidenum">
              <a:rPr lang="en-US" smtClean="0"/>
              <a:t>5</a:t>
            </a:fld>
            <a:endParaRPr lang="en-US"/>
          </a:p>
        </p:txBody>
      </p:sp>
    </p:spTree>
    <p:extLst>
      <p:ext uri="{BB962C8B-B14F-4D97-AF65-F5344CB8AC3E}">
        <p14:creationId xmlns:p14="http://schemas.microsoft.com/office/powerpoint/2010/main" val="3414074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6</a:t>
            </a:fld>
            <a:endParaRPr lang="en-US" dirty="0"/>
          </a:p>
        </p:txBody>
      </p:sp>
    </p:spTree>
    <p:extLst>
      <p:ext uri="{BB962C8B-B14F-4D97-AF65-F5344CB8AC3E}">
        <p14:creationId xmlns:p14="http://schemas.microsoft.com/office/powerpoint/2010/main" val="3946927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7</a:t>
            </a:fld>
            <a:endParaRPr lang="en-US" dirty="0"/>
          </a:p>
        </p:txBody>
      </p:sp>
    </p:spTree>
    <p:extLst>
      <p:ext uri="{BB962C8B-B14F-4D97-AF65-F5344CB8AC3E}">
        <p14:creationId xmlns:p14="http://schemas.microsoft.com/office/powerpoint/2010/main" val="1394037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8</a:t>
            </a:fld>
            <a:endParaRPr lang="en-US" dirty="0"/>
          </a:p>
        </p:txBody>
      </p:sp>
    </p:spTree>
    <p:extLst>
      <p:ext uri="{BB962C8B-B14F-4D97-AF65-F5344CB8AC3E}">
        <p14:creationId xmlns:p14="http://schemas.microsoft.com/office/powerpoint/2010/main" val="705583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0D5DD7-7F1D-4B63-BDB2-54799296964E}" type="slidenum">
              <a:rPr lang="en-US" smtClean="0"/>
              <a:t>9</a:t>
            </a:fld>
            <a:endParaRPr lang="en-US" dirty="0"/>
          </a:p>
        </p:txBody>
      </p:sp>
    </p:spTree>
    <p:extLst>
      <p:ext uri="{BB962C8B-B14F-4D97-AF65-F5344CB8AC3E}">
        <p14:creationId xmlns:p14="http://schemas.microsoft.com/office/powerpoint/2010/main" val="34827441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AF231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FFB6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Title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8A310BF0-4C2B-4E08-9236-1F8B47A25114}" type="datetimeFigureOut">
              <a:rPr lang="en-US" smtClean="0"/>
              <a:t>9/1/2023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7953FD-5A27-4F00-ACDF-05753057B826}" type="slidenum">
              <a:rPr lang="en-US" smtClean="0"/>
              <a:t>‹#›</a:t>
            </a:fld>
            <a:endParaRPr lang="en-US" dirty="0"/>
          </a:p>
        </p:txBody>
      </p:sp>
      <p:pic>
        <p:nvPicPr>
          <p:cNvPr id="10" name="Picture 9" descr="A picture containing text, clipart&#10;&#10;Description automatically generated">
            <a:extLst>
              <a:ext uri="{FF2B5EF4-FFF2-40B4-BE49-F238E27FC236}">
                <a16:creationId xmlns:a16="http://schemas.microsoft.com/office/drawing/2014/main" id="{3C3DA958-76CA-4909-98FC-C97B1D1F805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00458" y="5788553"/>
            <a:ext cx="1964580" cy="382207"/>
          </a:xfrm>
          <a:prstGeom prst="rect">
            <a:avLst/>
          </a:prstGeom>
        </p:spPr>
      </p:pic>
    </p:spTree>
    <p:extLst>
      <p:ext uri="{BB962C8B-B14F-4D97-AF65-F5344CB8AC3E}">
        <p14:creationId xmlns:p14="http://schemas.microsoft.com/office/powerpoint/2010/main" val="3297756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310BF0-4C2B-4E08-9236-1F8B47A25114}" type="datetimeFigureOut">
              <a:rPr lang="en-US" smtClean="0"/>
              <a:t>9/1/2023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7953FD-5A27-4F00-ACDF-05753057B826}" type="slidenum">
              <a:rPr lang="en-US" smtClean="0"/>
              <a:t>‹#›</a:t>
            </a:fld>
            <a:endParaRPr lang="en-US" dirty="0"/>
          </a:p>
        </p:txBody>
      </p:sp>
    </p:spTree>
    <p:extLst>
      <p:ext uri="{BB962C8B-B14F-4D97-AF65-F5344CB8AC3E}">
        <p14:creationId xmlns:p14="http://schemas.microsoft.com/office/powerpoint/2010/main" val="196915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310BF0-4C2B-4E08-9236-1F8B47A25114}" type="datetimeFigureOut">
              <a:rPr lang="en-US" smtClean="0"/>
              <a:t>9/1/2023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7953FD-5A27-4F00-ACDF-05753057B826}" type="slidenum">
              <a:rPr lang="en-US" smtClean="0"/>
              <a:t>‹#›</a:t>
            </a:fld>
            <a:endParaRPr lang="en-US" dirty="0"/>
          </a:p>
        </p:txBody>
      </p:sp>
    </p:spTree>
    <p:extLst>
      <p:ext uri="{BB962C8B-B14F-4D97-AF65-F5344CB8AC3E}">
        <p14:creationId xmlns:p14="http://schemas.microsoft.com/office/powerpoint/2010/main" val="1172818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marL="0">
              <a:defRPr sz="3600">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a:xfrm>
            <a:off x="1097280" y="1380512"/>
            <a:ext cx="10058400" cy="4242943"/>
          </a:xfrm>
        </p:spPr>
        <p:txBody>
          <a:bodyPr/>
          <a:lstStyle>
            <a:lvl1pPr marL="344488" indent="-284163">
              <a:defRPr/>
            </a:lvl1pPr>
            <a:lvl2pPr marL="569913" indent="-225425">
              <a:defRPr/>
            </a:lvl2pPr>
            <a:lvl3pPr marL="801688" indent="-231775">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A310BF0-4C2B-4E08-9236-1F8B47A25114}" type="datetimeFigureOut">
              <a:rPr lang="en-US" smtClean="0"/>
              <a:t>9/1/2023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7953FD-5A27-4F00-ACDF-05753057B826}" type="slidenum">
              <a:rPr lang="en-US" smtClean="0"/>
              <a:t>‹#›</a:t>
            </a:fld>
            <a:endParaRPr lang="en-US" dirty="0"/>
          </a:p>
        </p:txBody>
      </p:sp>
    </p:spTree>
    <p:extLst>
      <p:ext uri="{BB962C8B-B14F-4D97-AF65-F5344CB8AC3E}">
        <p14:creationId xmlns:p14="http://schemas.microsoft.com/office/powerpoint/2010/main" val="3731072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AF231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FFB6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310BF0-4C2B-4E08-9236-1F8B47A25114}" type="datetimeFigureOut">
              <a:rPr lang="en-US" smtClean="0"/>
              <a:t>9/1/2023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7953FD-5A27-4F00-ACDF-05753057B826}"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984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310BF0-4C2B-4E08-9236-1F8B47A25114}" type="datetimeFigureOut">
              <a:rPr lang="en-US" smtClean="0"/>
              <a:t>9/1/2023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37953FD-5A27-4F00-ACDF-05753057B826}" type="slidenum">
              <a:rPr lang="en-US" smtClean="0"/>
              <a:t>‹#›</a:t>
            </a:fld>
            <a:endParaRPr lang="en-US" dirty="0"/>
          </a:p>
        </p:txBody>
      </p:sp>
    </p:spTree>
    <p:extLst>
      <p:ext uri="{BB962C8B-B14F-4D97-AF65-F5344CB8AC3E}">
        <p14:creationId xmlns:p14="http://schemas.microsoft.com/office/powerpoint/2010/main" val="2135689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310BF0-4C2B-4E08-9236-1F8B47A25114}" type="datetimeFigureOut">
              <a:rPr lang="en-US" smtClean="0"/>
              <a:t>9/1/2023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37953FD-5A27-4F00-ACDF-05753057B826}" type="slidenum">
              <a:rPr lang="en-US" smtClean="0"/>
              <a:t>‹#›</a:t>
            </a:fld>
            <a:endParaRPr lang="en-US" dirty="0"/>
          </a:p>
        </p:txBody>
      </p:sp>
    </p:spTree>
    <p:extLst>
      <p:ext uri="{BB962C8B-B14F-4D97-AF65-F5344CB8AC3E}">
        <p14:creationId xmlns:p14="http://schemas.microsoft.com/office/powerpoint/2010/main" val="982977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310BF0-4C2B-4E08-9236-1F8B47A25114}" type="datetimeFigureOut">
              <a:rPr lang="en-US" smtClean="0"/>
              <a:t>9/1/2023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37953FD-5A27-4F00-ACDF-05753057B826}" type="slidenum">
              <a:rPr lang="en-US" smtClean="0"/>
              <a:t>‹#›</a:t>
            </a:fld>
            <a:endParaRPr lang="en-US" dirty="0"/>
          </a:p>
        </p:txBody>
      </p:sp>
    </p:spTree>
    <p:extLst>
      <p:ext uri="{BB962C8B-B14F-4D97-AF65-F5344CB8AC3E}">
        <p14:creationId xmlns:p14="http://schemas.microsoft.com/office/powerpoint/2010/main" val="1995864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A310BF0-4C2B-4E08-9236-1F8B47A25114}" type="datetimeFigureOut">
              <a:rPr lang="en-US" smtClean="0"/>
              <a:t>9/1/2023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37953FD-5A27-4F00-ACDF-05753057B826}" type="slidenum">
              <a:rPr lang="en-US" smtClean="0"/>
              <a:t>‹#›</a:t>
            </a:fld>
            <a:endParaRPr lang="en-US" dirty="0"/>
          </a:p>
        </p:txBody>
      </p:sp>
    </p:spTree>
    <p:extLst>
      <p:ext uri="{BB962C8B-B14F-4D97-AF65-F5344CB8AC3E}">
        <p14:creationId xmlns:p14="http://schemas.microsoft.com/office/powerpoint/2010/main" val="2516483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A310BF0-4C2B-4E08-9236-1F8B47A25114}" type="datetimeFigureOut">
              <a:rPr lang="en-US" smtClean="0"/>
              <a:t>9/1/2023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37953FD-5A27-4F00-ACDF-05753057B826}" type="slidenum">
              <a:rPr lang="en-US" smtClean="0"/>
              <a:t>‹#›</a:t>
            </a:fld>
            <a:endParaRPr lang="en-US" dirty="0"/>
          </a:p>
        </p:txBody>
      </p:sp>
    </p:spTree>
    <p:extLst>
      <p:ext uri="{BB962C8B-B14F-4D97-AF65-F5344CB8AC3E}">
        <p14:creationId xmlns:p14="http://schemas.microsoft.com/office/powerpoint/2010/main" val="3037423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310BF0-4C2B-4E08-9236-1F8B47A25114}" type="datetimeFigureOut">
              <a:rPr lang="en-US" smtClean="0"/>
              <a:t>9/1/2023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37953FD-5A27-4F00-ACDF-05753057B826}" type="slidenum">
              <a:rPr lang="en-US" smtClean="0"/>
              <a:t>‹#›</a:t>
            </a:fld>
            <a:endParaRPr lang="en-US" dirty="0"/>
          </a:p>
        </p:txBody>
      </p:sp>
    </p:spTree>
    <p:extLst>
      <p:ext uri="{BB962C8B-B14F-4D97-AF65-F5344CB8AC3E}">
        <p14:creationId xmlns:p14="http://schemas.microsoft.com/office/powerpoint/2010/main" val="4138838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AF231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rgbClr val="FFB6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109390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97280" y="1544068"/>
            <a:ext cx="10058400" cy="4079387"/>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A310BF0-4C2B-4E08-9236-1F8B47A25114}" type="datetimeFigureOut">
              <a:rPr lang="en-US" smtClean="0"/>
              <a:t>9/1/2023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37953FD-5A27-4F00-ACDF-05753057B826}" type="slidenum">
              <a:rPr lang="en-US" smtClean="0"/>
              <a:t>‹#›</a:t>
            </a:fld>
            <a:endParaRPr lang="en-US" dirty="0"/>
          </a:p>
        </p:txBody>
      </p:sp>
      <p:cxnSp>
        <p:nvCxnSpPr>
          <p:cNvPr id="10" name="Straight Connector 9"/>
          <p:cNvCxnSpPr/>
          <p:nvPr/>
        </p:nvCxnSpPr>
        <p:spPr>
          <a:xfrm>
            <a:off x="1193532" y="1159887"/>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 clipart&#10;&#10;Description automatically generated">
            <a:extLst>
              <a:ext uri="{FF2B5EF4-FFF2-40B4-BE49-F238E27FC236}">
                <a16:creationId xmlns:a16="http://schemas.microsoft.com/office/drawing/2014/main" id="{B63DA325-FED5-443F-A87C-ED2BC969B33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9900458" y="5788553"/>
            <a:ext cx="1964580" cy="382207"/>
          </a:xfrm>
          <a:prstGeom prst="rect">
            <a:avLst/>
          </a:prstGeom>
        </p:spPr>
      </p:pic>
    </p:spTree>
    <p:extLst>
      <p:ext uri="{BB962C8B-B14F-4D97-AF65-F5344CB8AC3E}">
        <p14:creationId xmlns:p14="http://schemas.microsoft.com/office/powerpoint/2010/main" val="1252732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3600" kern="1200" spc="-50" baseline="0">
          <a:solidFill>
            <a:srgbClr val="AF231C"/>
          </a:solidFill>
          <a:latin typeface="Arial Black" panose="020B0A04020102020204" pitchFamily="34" charset="0"/>
          <a:ea typeface="+mj-ea"/>
          <a:cs typeface="+mj-cs"/>
        </a:defRPr>
      </a:lvl1pPr>
    </p:titleStyle>
    <p:bodyStyle>
      <a:lvl1pPr marL="344488" indent="-284163" algn="l" defTabSz="914400" rtl="0" eaLnBrk="1" latinLnBrk="0" hangingPunct="1">
        <a:lnSpc>
          <a:spcPct val="90000"/>
        </a:lnSpc>
        <a:spcBef>
          <a:spcPts val="1200"/>
        </a:spcBef>
        <a:spcAft>
          <a:spcPts val="200"/>
        </a:spcAft>
        <a:buClr>
          <a:srgbClr val="AF231C"/>
        </a:buClr>
        <a:buSzPct val="100000"/>
        <a:buFont typeface="Arial" panose="020B0604020202020204" pitchFamily="34" charset="0"/>
        <a:buChar char="•"/>
        <a:defRPr sz="2800" kern="1200">
          <a:solidFill>
            <a:schemeClr val="tx1">
              <a:lumMod val="75000"/>
              <a:lumOff val="25000"/>
            </a:schemeClr>
          </a:solidFill>
          <a:latin typeface="+mn-lt"/>
          <a:ea typeface="+mn-ea"/>
          <a:cs typeface="+mn-cs"/>
        </a:defRPr>
      </a:lvl1pPr>
      <a:lvl2pPr marL="569913" indent="-225425" algn="l" defTabSz="914400" rtl="0" eaLnBrk="1" latinLnBrk="0" hangingPunct="1">
        <a:lnSpc>
          <a:spcPct val="90000"/>
        </a:lnSpc>
        <a:spcBef>
          <a:spcPts val="200"/>
        </a:spcBef>
        <a:spcAft>
          <a:spcPts val="400"/>
        </a:spcAft>
        <a:buClr>
          <a:srgbClr val="FFC000"/>
        </a:buClr>
        <a:buSzPct val="10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801688" indent="-231775" algn="l" defTabSz="914400" rtl="0" eaLnBrk="1" latinLnBrk="0" hangingPunct="1">
        <a:lnSpc>
          <a:spcPct val="90000"/>
        </a:lnSpc>
        <a:spcBef>
          <a:spcPts val="200"/>
        </a:spcBef>
        <a:spcAft>
          <a:spcPts val="400"/>
        </a:spcAft>
        <a:buClr>
          <a:srgbClr val="B47E00"/>
        </a:buClr>
        <a:buFont typeface="Arial" panose="020B0604020202020204"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AF231C"/>
        </a:buClr>
        <a:buFont typeface="Arial" panose="020B0604020202020204"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AF231C"/>
        </a:buClr>
        <a:buFont typeface="Arial" panose="020B0604020202020204"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suicidepreventionlifeline.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2075D5-157C-34A9-1EF8-2A54B08BBCFD}"/>
              </a:ext>
            </a:extLst>
          </p:cNvPr>
          <p:cNvSpPr/>
          <p:nvPr/>
        </p:nvSpPr>
        <p:spPr>
          <a:xfrm>
            <a:off x="1272835" y="856251"/>
            <a:ext cx="9728663" cy="1935528"/>
          </a:xfrm>
          <a:prstGeom prst="rect">
            <a:avLst/>
          </a:prstGeom>
          <a:solidFill>
            <a:srgbClr val="B47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297F23E-A3CC-443E-A913-2C07DF687A6B}"/>
              </a:ext>
            </a:extLst>
          </p:cNvPr>
          <p:cNvSpPr/>
          <p:nvPr/>
        </p:nvSpPr>
        <p:spPr>
          <a:xfrm>
            <a:off x="1369520" y="970511"/>
            <a:ext cx="9728663" cy="1935528"/>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02586D-F9FF-4AC2-AEB9-B279651ABE5B}"/>
              </a:ext>
            </a:extLst>
          </p:cNvPr>
          <p:cNvSpPr>
            <a:spLocks noGrp="1"/>
          </p:cNvSpPr>
          <p:nvPr>
            <p:ph type="ctrTitle"/>
          </p:nvPr>
        </p:nvSpPr>
        <p:spPr>
          <a:xfrm>
            <a:off x="1220584" y="970511"/>
            <a:ext cx="9728662" cy="1729827"/>
          </a:xfrm>
        </p:spPr>
        <p:txBody>
          <a:bodyPr anchor="ctr">
            <a:normAutofit fontScale="90000"/>
          </a:bodyPr>
          <a:lstStyle/>
          <a:p>
            <a:pPr algn="ctr"/>
            <a:r>
              <a:rPr lang="en-US" sz="3600" b="1" dirty="0">
                <a:solidFill>
                  <a:srgbClr val="AF231C"/>
                </a:solidFill>
                <a:latin typeface="Arial Black" panose="020B0A04020102020204" pitchFamily="34" charset="0"/>
              </a:rPr>
              <a:t/>
            </a:r>
            <a:br>
              <a:rPr lang="en-US" sz="3600" b="1" dirty="0">
                <a:solidFill>
                  <a:srgbClr val="AF231C"/>
                </a:solidFill>
                <a:latin typeface="Arial Black" panose="020B0A04020102020204" pitchFamily="34" charset="0"/>
              </a:rPr>
            </a:br>
            <a:r>
              <a:rPr lang="en-US" sz="3600" b="1" dirty="0">
                <a:solidFill>
                  <a:srgbClr val="AF231C"/>
                </a:solidFill>
                <a:latin typeface="Arial Black" panose="020B0A04020102020204" pitchFamily="34" charset="0"/>
              </a:rPr>
              <a:t>PRESSURE POINTS:</a:t>
            </a:r>
            <a:br>
              <a:rPr lang="en-US" sz="3600" b="1" dirty="0">
                <a:solidFill>
                  <a:srgbClr val="AF231C"/>
                </a:solidFill>
                <a:latin typeface="Arial Black" panose="020B0A04020102020204" pitchFamily="34" charset="0"/>
              </a:rPr>
            </a:br>
            <a:r>
              <a:rPr lang="en-US" sz="3600" b="1" dirty="0">
                <a:solidFill>
                  <a:srgbClr val="AF231C"/>
                </a:solidFill>
                <a:latin typeface="Arial Black" panose="020B0A04020102020204" pitchFamily="34" charset="0"/>
              </a:rPr>
              <a:t>Navigating a Path to Lawyer Well-Being</a:t>
            </a:r>
          </a:p>
        </p:txBody>
      </p:sp>
      <p:sp>
        <p:nvSpPr>
          <p:cNvPr id="3" name="Subtitle 2">
            <a:extLst>
              <a:ext uri="{FF2B5EF4-FFF2-40B4-BE49-F238E27FC236}">
                <a16:creationId xmlns:a16="http://schemas.microsoft.com/office/drawing/2014/main" id="{2D4F5757-CF39-422F-901E-234BDEAB8B11}"/>
              </a:ext>
            </a:extLst>
          </p:cNvPr>
          <p:cNvSpPr>
            <a:spLocks noGrp="1"/>
          </p:cNvSpPr>
          <p:nvPr>
            <p:ph type="subTitle" idx="1"/>
          </p:nvPr>
        </p:nvSpPr>
        <p:spPr>
          <a:xfrm>
            <a:off x="1095446" y="3332015"/>
            <a:ext cx="10058400" cy="2169620"/>
          </a:xfrm>
        </p:spPr>
        <p:txBody>
          <a:bodyPr>
            <a:normAutofit/>
          </a:bodyPr>
          <a:lstStyle/>
          <a:p>
            <a:pPr algn="ctr"/>
            <a:r>
              <a:rPr lang="en-US" b="1" spc="300" dirty="0">
                <a:solidFill>
                  <a:srgbClr val="C00000"/>
                </a:solidFill>
                <a:latin typeface="+mn-lt"/>
              </a:rPr>
              <a:t>THE West Virginia STATE bar</a:t>
            </a:r>
          </a:p>
          <a:p>
            <a:pPr algn="ctr"/>
            <a:r>
              <a:rPr lang="en-US" b="1" spc="300" dirty="0">
                <a:solidFill>
                  <a:srgbClr val="C00000"/>
                </a:solidFill>
                <a:latin typeface="+mn-lt"/>
              </a:rPr>
              <a:t>2023 REGIONAL MEETINGS</a:t>
            </a:r>
          </a:p>
          <a:p>
            <a:pPr algn="ctr"/>
            <a:endParaRPr lang="en-US" b="1" spc="300" dirty="0">
              <a:solidFill>
                <a:srgbClr val="C00000"/>
              </a:solidFill>
              <a:latin typeface="+mn-lt"/>
            </a:endParaRPr>
          </a:p>
          <a:p>
            <a:pPr algn="ctr"/>
            <a:r>
              <a:rPr lang="en-US" cap="none" spc="0" dirty="0">
                <a:solidFill>
                  <a:schemeClr val="tx1"/>
                </a:solidFill>
                <a:latin typeface="+mn-lt"/>
              </a:rPr>
              <a:t>Ashley Hardesty Odell, Esq. </a:t>
            </a:r>
            <a:r>
              <a:rPr lang="en-US" sz="1900" cap="none" spc="0" dirty="0">
                <a:solidFill>
                  <a:schemeClr val="tx1"/>
                </a:solidFill>
                <a:latin typeface="+mn-lt"/>
              </a:rPr>
              <a:t>(</a:t>
            </a:r>
            <a:r>
              <a:rPr lang="en-US" sz="1900" i="1" cap="none" spc="0" dirty="0">
                <a:solidFill>
                  <a:schemeClr val="tx1"/>
                </a:solidFill>
                <a:latin typeface="+mn-lt"/>
              </a:rPr>
              <a:t>she, her, hers</a:t>
            </a:r>
            <a:r>
              <a:rPr lang="en-US" sz="1900" cap="none" spc="0" dirty="0">
                <a:solidFill>
                  <a:schemeClr val="tx1"/>
                </a:solidFill>
                <a:latin typeface="+mn-lt"/>
              </a:rPr>
              <a:t>) </a:t>
            </a:r>
            <a:r>
              <a:rPr lang="en-US" cap="none" spc="0" dirty="0">
                <a:solidFill>
                  <a:srgbClr val="AF231C"/>
                </a:solidFill>
                <a:latin typeface="+mn-lt"/>
              </a:rPr>
              <a:t>|</a:t>
            </a:r>
            <a:r>
              <a:rPr lang="en-US" cap="none" spc="0" dirty="0">
                <a:solidFill>
                  <a:schemeClr val="tx1"/>
                </a:solidFill>
                <a:latin typeface="+mn-lt"/>
              </a:rPr>
              <a:t> Bowles Rice LLP</a:t>
            </a:r>
          </a:p>
        </p:txBody>
      </p:sp>
    </p:spTree>
    <p:extLst>
      <p:ext uri="{BB962C8B-B14F-4D97-AF65-F5344CB8AC3E}">
        <p14:creationId xmlns:p14="http://schemas.microsoft.com/office/powerpoint/2010/main" val="3874401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E3671-AC5F-CDE8-6FA2-091435A226FC}"/>
              </a:ext>
            </a:extLst>
          </p:cNvPr>
          <p:cNvSpPr>
            <a:spLocks noGrp="1"/>
          </p:cNvSpPr>
          <p:nvPr>
            <p:ph type="title"/>
          </p:nvPr>
        </p:nvSpPr>
        <p:spPr/>
        <p:txBody>
          <a:bodyPr/>
          <a:lstStyle/>
          <a:p>
            <a:r>
              <a:rPr lang="en-US" dirty="0"/>
              <a:t>The Lawyer-Wellness (Dis)Connection</a:t>
            </a:r>
          </a:p>
        </p:txBody>
      </p:sp>
      <p:sp>
        <p:nvSpPr>
          <p:cNvPr id="3" name="Content Placeholder 2">
            <a:extLst>
              <a:ext uri="{FF2B5EF4-FFF2-40B4-BE49-F238E27FC236}">
                <a16:creationId xmlns:a16="http://schemas.microsoft.com/office/drawing/2014/main" id="{DD8772B8-EED0-2753-57C5-456EDF30C983}"/>
              </a:ext>
            </a:extLst>
          </p:cNvPr>
          <p:cNvSpPr>
            <a:spLocks noGrp="1"/>
          </p:cNvSpPr>
          <p:nvPr>
            <p:ph idx="1"/>
          </p:nvPr>
        </p:nvSpPr>
        <p:spPr/>
        <p:txBody>
          <a:bodyPr>
            <a:normAutofit/>
          </a:bodyPr>
          <a:lstStyle/>
          <a:p>
            <a:r>
              <a:rPr lang="en-US" dirty="0"/>
              <a:t>8.5 % of lawyers report suicidal ideation</a:t>
            </a:r>
          </a:p>
          <a:p>
            <a:pPr lvl="1"/>
            <a:r>
              <a:rPr lang="en-US" dirty="0"/>
              <a:t>Lawyers are twice as likely as the general population to experience suicidal ideation.</a:t>
            </a:r>
          </a:p>
          <a:p>
            <a:pPr lvl="1"/>
            <a:r>
              <a:rPr lang="en-US" dirty="0"/>
              <a:t>Highest risk: men who felt socially isolated, had a history of mental health problems, and were over committed at work. </a:t>
            </a:r>
          </a:p>
          <a:p>
            <a:pPr lvl="1"/>
            <a:r>
              <a:rPr lang="en-US" dirty="0"/>
              <a:t>Lonely lawyers are 3 times more likely to have suicidal thoughts, and lawyers who are highly over-committed to work are more than twice as likely to have suicidal thoughts. </a:t>
            </a:r>
          </a:p>
          <a:p>
            <a:pPr lvl="1"/>
            <a:r>
              <a:rPr lang="en-US" dirty="0"/>
              <a:t>14.3 % of lawyers age 30 or younger and working between 61 and 70 hours reported suicidal ideation.</a:t>
            </a:r>
          </a:p>
          <a:p>
            <a:pPr lvl="1"/>
            <a:endParaRPr lang="en-US" dirty="0"/>
          </a:p>
          <a:p>
            <a:pPr lvl="1"/>
            <a:endParaRPr lang="en-US" dirty="0"/>
          </a:p>
        </p:txBody>
      </p:sp>
      <p:sp>
        <p:nvSpPr>
          <p:cNvPr id="6" name="TextBox 5">
            <a:extLst>
              <a:ext uri="{FF2B5EF4-FFF2-40B4-BE49-F238E27FC236}">
                <a16:creationId xmlns:a16="http://schemas.microsoft.com/office/drawing/2014/main" id="{F2B274CA-8D7E-9926-4333-51B4BB2C55D1}"/>
              </a:ext>
            </a:extLst>
          </p:cNvPr>
          <p:cNvSpPr txBox="1"/>
          <p:nvPr/>
        </p:nvSpPr>
        <p:spPr>
          <a:xfrm>
            <a:off x="3046771" y="5135092"/>
            <a:ext cx="6098458" cy="1200329"/>
          </a:xfrm>
          <a:prstGeom prst="rect">
            <a:avLst/>
          </a:prstGeom>
          <a:noFill/>
        </p:spPr>
        <p:txBody>
          <a:bodyPr wrap="square">
            <a:spAutoFit/>
          </a:bodyPr>
          <a:lstStyle/>
          <a:p>
            <a:pPr algn="l"/>
            <a:r>
              <a:rPr lang="en-US" dirty="0">
                <a:latin typeface="+mn-lt"/>
                <a:ea typeface="Times New Roman" panose="02020603050405020304" pitchFamily="18" charset="0"/>
              </a:rPr>
              <a:t>Source: </a:t>
            </a:r>
            <a:r>
              <a:rPr lang="en-US" i="1" dirty="0">
                <a:latin typeface="+mn-lt"/>
                <a:ea typeface="Times New Roman" panose="02020603050405020304" pitchFamily="18" charset="0"/>
              </a:rPr>
              <a:t>Stressed, Lonely, and Overcommitted: Predictors of Lawyer Suicide Risk</a:t>
            </a:r>
            <a:r>
              <a:rPr lang="en-US" i="1" dirty="0">
                <a:ea typeface="Times New Roman" panose="02020603050405020304" pitchFamily="18" charset="0"/>
              </a:rPr>
              <a:t> </a:t>
            </a:r>
            <a:r>
              <a:rPr lang="en-US" dirty="0">
                <a:latin typeface="+mn-lt"/>
                <a:ea typeface="Times New Roman" panose="02020603050405020304" pitchFamily="18" charset="0"/>
              </a:rPr>
              <a:t>– reporting from a 2020 survey of 3000 lawyers sponsored by California Lawyers Association and the D.C. Bar</a:t>
            </a:r>
            <a:endParaRPr lang="en-US" dirty="0">
              <a:latin typeface="+mn-lt"/>
            </a:endParaRPr>
          </a:p>
        </p:txBody>
      </p:sp>
    </p:spTree>
    <p:extLst>
      <p:ext uri="{BB962C8B-B14F-4D97-AF65-F5344CB8AC3E}">
        <p14:creationId xmlns:p14="http://schemas.microsoft.com/office/powerpoint/2010/main" val="3599185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B79F7-1D24-B528-ED61-9AA869E2EEDF}"/>
              </a:ext>
            </a:extLst>
          </p:cNvPr>
          <p:cNvSpPr>
            <a:spLocks noGrp="1"/>
          </p:cNvSpPr>
          <p:nvPr>
            <p:ph type="title"/>
          </p:nvPr>
        </p:nvSpPr>
        <p:spPr/>
        <p:txBody>
          <a:bodyPr/>
          <a:lstStyle/>
          <a:p>
            <a:r>
              <a:rPr lang="en-US" dirty="0"/>
              <a:t>The Lawyer-Wellness (Dis)Connection</a:t>
            </a:r>
          </a:p>
        </p:txBody>
      </p:sp>
      <p:sp>
        <p:nvSpPr>
          <p:cNvPr id="3" name="Content Placeholder 2">
            <a:extLst>
              <a:ext uri="{FF2B5EF4-FFF2-40B4-BE49-F238E27FC236}">
                <a16:creationId xmlns:a16="http://schemas.microsoft.com/office/drawing/2014/main" id="{ECEFF167-B828-62BC-A428-1E166E6BDF24}"/>
              </a:ext>
            </a:extLst>
          </p:cNvPr>
          <p:cNvSpPr>
            <a:spLocks noGrp="1"/>
          </p:cNvSpPr>
          <p:nvPr>
            <p:ph idx="1"/>
          </p:nvPr>
        </p:nvSpPr>
        <p:spPr>
          <a:xfrm>
            <a:off x="1097280" y="1215314"/>
            <a:ext cx="10058400" cy="4242943"/>
          </a:xfrm>
        </p:spPr>
        <p:txBody>
          <a:bodyPr/>
          <a:lstStyle/>
          <a:p>
            <a:endParaRPr lang="en-US" dirty="0"/>
          </a:p>
          <a:p>
            <a:endParaRPr lang="en-US" dirty="0"/>
          </a:p>
          <a:p>
            <a:r>
              <a:rPr lang="en-US" dirty="0"/>
              <a:t>In 2014, according to the CDC, the legal profession ranked 4</a:t>
            </a:r>
            <a:r>
              <a:rPr lang="en-US" baseline="30000" dirty="0"/>
              <a:t>th</a:t>
            </a:r>
            <a:r>
              <a:rPr lang="en-US" dirty="0"/>
              <a:t>  in proportion of suicides, compared to other occupations.</a:t>
            </a:r>
          </a:p>
          <a:p>
            <a:r>
              <a:rPr lang="en-US" dirty="0"/>
              <a:t>American Psychological Association identifies depression as most likely trigger for suicide, and lawyers are 3.6 times more likely to suffer from depression.</a:t>
            </a:r>
          </a:p>
        </p:txBody>
      </p:sp>
      <p:sp>
        <p:nvSpPr>
          <p:cNvPr id="6" name="TextBox 5">
            <a:extLst>
              <a:ext uri="{FF2B5EF4-FFF2-40B4-BE49-F238E27FC236}">
                <a16:creationId xmlns:a16="http://schemas.microsoft.com/office/drawing/2014/main" id="{59418874-B84B-BCD3-BD17-6D2FB55EFCDF}"/>
              </a:ext>
            </a:extLst>
          </p:cNvPr>
          <p:cNvSpPr txBox="1"/>
          <p:nvPr/>
        </p:nvSpPr>
        <p:spPr>
          <a:xfrm>
            <a:off x="3046771" y="4996355"/>
            <a:ext cx="6098458" cy="646331"/>
          </a:xfrm>
          <a:prstGeom prst="rect">
            <a:avLst/>
          </a:prstGeom>
          <a:noFill/>
        </p:spPr>
        <p:txBody>
          <a:bodyPr wrap="square">
            <a:spAutoFit/>
          </a:bodyPr>
          <a:lstStyle/>
          <a:p>
            <a:pPr algn="l"/>
            <a:r>
              <a:rPr lang="en-US" dirty="0">
                <a:latin typeface="+mn-lt"/>
                <a:ea typeface="Times New Roman" panose="02020603050405020304" pitchFamily="18" charset="0"/>
              </a:rPr>
              <a:t>Source: CNN’s Rosa Flores and Rose Marie Arce, January 20, 2014, </a:t>
            </a:r>
            <a:r>
              <a:rPr lang="en-US" i="1" dirty="0">
                <a:latin typeface="+mn-lt"/>
                <a:ea typeface="Times New Roman" panose="02020603050405020304" pitchFamily="18" charset="0"/>
              </a:rPr>
              <a:t>Why Are Lawyers Killing Themselves? </a:t>
            </a:r>
            <a:r>
              <a:rPr lang="en-US" dirty="0">
                <a:latin typeface="+mn-lt"/>
                <a:ea typeface="Times New Roman" panose="02020603050405020304" pitchFamily="18" charset="0"/>
              </a:rPr>
              <a:t> </a:t>
            </a:r>
            <a:endParaRPr lang="en-US" dirty="0">
              <a:latin typeface="+mn-lt"/>
            </a:endParaRPr>
          </a:p>
        </p:txBody>
      </p:sp>
    </p:spTree>
    <p:extLst>
      <p:ext uri="{BB962C8B-B14F-4D97-AF65-F5344CB8AC3E}">
        <p14:creationId xmlns:p14="http://schemas.microsoft.com/office/powerpoint/2010/main" val="3761564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BA5FE-D4D8-2B3D-40C9-01B15BCC7A6E}"/>
              </a:ext>
            </a:extLst>
          </p:cNvPr>
          <p:cNvSpPr>
            <a:spLocks noGrp="1"/>
          </p:cNvSpPr>
          <p:nvPr>
            <p:ph type="title"/>
          </p:nvPr>
        </p:nvSpPr>
        <p:spPr/>
        <p:txBody>
          <a:bodyPr/>
          <a:lstStyle/>
          <a:p>
            <a:r>
              <a:rPr lang="en-US" dirty="0"/>
              <a:t>Barriers to Lawyer Wellness</a:t>
            </a:r>
          </a:p>
        </p:txBody>
      </p:sp>
      <p:sp>
        <p:nvSpPr>
          <p:cNvPr id="3" name="Content Placeholder 2">
            <a:extLst>
              <a:ext uri="{FF2B5EF4-FFF2-40B4-BE49-F238E27FC236}">
                <a16:creationId xmlns:a16="http://schemas.microsoft.com/office/drawing/2014/main" id="{C7F9DDA4-0894-9BC5-69B2-B8C6A990F4C9}"/>
              </a:ext>
            </a:extLst>
          </p:cNvPr>
          <p:cNvSpPr>
            <a:spLocks noGrp="1"/>
          </p:cNvSpPr>
          <p:nvPr>
            <p:ph idx="1"/>
          </p:nvPr>
        </p:nvSpPr>
        <p:spPr/>
        <p:txBody>
          <a:bodyPr/>
          <a:lstStyle/>
          <a:p>
            <a:pPr marL="60325" indent="0">
              <a:buNone/>
            </a:pPr>
            <a:r>
              <a:rPr lang="en-US" sz="3600" b="1" dirty="0">
                <a:solidFill>
                  <a:schemeClr val="accent2">
                    <a:lumMod val="60000"/>
                    <a:lumOff val="40000"/>
                  </a:schemeClr>
                </a:solidFill>
              </a:rPr>
              <a:t>WHY is there a lawyer-wellness (dis)connection?</a:t>
            </a:r>
          </a:p>
          <a:p>
            <a:r>
              <a:rPr lang="en-US" dirty="0"/>
              <a:t>Our profession is rooted in conflict.</a:t>
            </a:r>
          </a:p>
          <a:p>
            <a:r>
              <a:rPr lang="en-US" dirty="0"/>
              <a:t>Easy answers are few and far between.</a:t>
            </a:r>
          </a:p>
          <a:p>
            <a:r>
              <a:rPr lang="en-US" dirty="0"/>
              <a:t>Stigma associated with help-seeking behaviors.</a:t>
            </a:r>
          </a:p>
          <a:p>
            <a:r>
              <a:rPr lang="en-US" dirty="0"/>
              <a:t>Burnout and lack of recovery.</a:t>
            </a:r>
          </a:p>
          <a:p>
            <a:endParaRPr lang="en-US" dirty="0"/>
          </a:p>
        </p:txBody>
      </p:sp>
    </p:spTree>
    <p:extLst>
      <p:ext uri="{BB962C8B-B14F-4D97-AF65-F5344CB8AC3E}">
        <p14:creationId xmlns:p14="http://schemas.microsoft.com/office/powerpoint/2010/main" val="447805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805D7-A661-4E46-5CAE-4F1D6C8F5764}"/>
              </a:ext>
            </a:extLst>
          </p:cNvPr>
          <p:cNvSpPr>
            <a:spLocks noGrp="1"/>
          </p:cNvSpPr>
          <p:nvPr>
            <p:ph type="title"/>
          </p:nvPr>
        </p:nvSpPr>
        <p:spPr/>
        <p:txBody>
          <a:bodyPr/>
          <a:lstStyle/>
          <a:p>
            <a:r>
              <a:rPr lang="en-US" dirty="0"/>
              <a:t>Our profession is rooted in conflict.</a:t>
            </a:r>
          </a:p>
        </p:txBody>
      </p:sp>
      <p:sp>
        <p:nvSpPr>
          <p:cNvPr id="3" name="Content Placeholder 2">
            <a:extLst>
              <a:ext uri="{FF2B5EF4-FFF2-40B4-BE49-F238E27FC236}">
                <a16:creationId xmlns:a16="http://schemas.microsoft.com/office/drawing/2014/main" id="{0BDBBA0C-0872-3AFD-4F2B-89BED6CFD52F}"/>
              </a:ext>
            </a:extLst>
          </p:cNvPr>
          <p:cNvSpPr>
            <a:spLocks noGrp="1"/>
          </p:cNvSpPr>
          <p:nvPr>
            <p:ph idx="1"/>
          </p:nvPr>
        </p:nvSpPr>
        <p:spPr/>
        <p:txBody>
          <a:bodyPr/>
          <a:lstStyle/>
          <a:p>
            <a:endParaRPr lang="en-US" dirty="0"/>
          </a:p>
        </p:txBody>
      </p:sp>
      <p:pic>
        <p:nvPicPr>
          <p:cNvPr id="1026" name="Picture 2">
            <a:extLst>
              <a:ext uri="{FF2B5EF4-FFF2-40B4-BE49-F238E27FC236}">
                <a16:creationId xmlns:a16="http://schemas.microsoft.com/office/drawing/2014/main" id="{98B3FB65-20FA-FF83-98D4-DEDFA98CB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490" y="1519085"/>
            <a:ext cx="7713407" cy="374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050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F4EBC-6C5C-2073-1A3C-10A191E11780}"/>
              </a:ext>
            </a:extLst>
          </p:cNvPr>
          <p:cNvSpPr>
            <a:spLocks noGrp="1"/>
          </p:cNvSpPr>
          <p:nvPr>
            <p:ph type="title"/>
          </p:nvPr>
        </p:nvSpPr>
        <p:spPr/>
        <p:txBody>
          <a:bodyPr/>
          <a:lstStyle/>
          <a:p>
            <a:r>
              <a:rPr lang="en-US" dirty="0"/>
              <a:t>Easy answers are few and far between.</a:t>
            </a:r>
          </a:p>
        </p:txBody>
      </p:sp>
      <p:pic>
        <p:nvPicPr>
          <p:cNvPr id="2050" name="Picture 2">
            <a:extLst>
              <a:ext uri="{FF2B5EF4-FFF2-40B4-BE49-F238E27FC236}">
                <a16:creationId xmlns:a16="http://schemas.microsoft.com/office/drawing/2014/main" id="{8BB0BA9A-3142-F578-2537-9B3EE0D87A7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42823" y="1381125"/>
            <a:ext cx="6366679" cy="424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646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A4575-5012-2732-D55B-67F1B0C9A18E}"/>
              </a:ext>
            </a:extLst>
          </p:cNvPr>
          <p:cNvSpPr>
            <a:spLocks noGrp="1"/>
          </p:cNvSpPr>
          <p:nvPr>
            <p:ph type="title"/>
          </p:nvPr>
        </p:nvSpPr>
        <p:spPr/>
        <p:txBody>
          <a:bodyPr/>
          <a:lstStyle/>
          <a:p>
            <a:r>
              <a:rPr lang="en-US" dirty="0"/>
              <a:t>Stigma associated with seeking help. </a:t>
            </a:r>
          </a:p>
        </p:txBody>
      </p:sp>
      <p:sp>
        <p:nvSpPr>
          <p:cNvPr id="3" name="Content Placeholder 2">
            <a:extLst>
              <a:ext uri="{FF2B5EF4-FFF2-40B4-BE49-F238E27FC236}">
                <a16:creationId xmlns:a16="http://schemas.microsoft.com/office/drawing/2014/main" id="{CF9A2CF8-77B1-ED0B-1602-08D03F78F71C}"/>
              </a:ext>
            </a:extLst>
          </p:cNvPr>
          <p:cNvSpPr>
            <a:spLocks noGrp="1"/>
          </p:cNvSpPr>
          <p:nvPr>
            <p:ph idx="1"/>
          </p:nvPr>
        </p:nvSpPr>
        <p:spPr/>
        <p:txBody>
          <a:bodyPr/>
          <a:lstStyle/>
          <a:p>
            <a:endParaRPr lang="en-US"/>
          </a:p>
        </p:txBody>
      </p:sp>
      <p:pic>
        <p:nvPicPr>
          <p:cNvPr id="3074" name="Picture 2">
            <a:extLst>
              <a:ext uri="{FF2B5EF4-FFF2-40B4-BE49-F238E27FC236}">
                <a16:creationId xmlns:a16="http://schemas.microsoft.com/office/drawing/2014/main" id="{6757D963-624A-7489-1E7C-3E989A0D2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284" y="1592827"/>
            <a:ext cx="7772399" cy="3884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637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736B2-3F67-5D81-A686-45E5A642ED7C}"/>
              </a:ext>
            </a:extLst>
          </p:cNvPr>
          <p:cNvSpPr>
            <a:spLocks noGrp="1"/>
          </p:cNvSpPr>
          <p:nvPr>
            <p:ph type="title"/>
          </p:nvPr>
        </p:nvSpPr>
        <p:spPr/>
        <p:txBody>
          <a:bodyPr/>
          <a:lstStyle/>
          <a:p>
            <a:r>
              <a:rPr lang="en-US" dirty="0"/>
              <a:t>Burnout and lack of recovery.</a:t>
            </a:r>
          </a:p>
        </p:txBody>
      </p:sp>
      <p:pic>
        <p:nvPicPr>
          <p:cNvPr id="4098" name="Picture 2">
            <a:extLst>
              <a:ext uri="{FF2B5EF4-FFF2-40B4-BE49-F238E27FC236}">
                <a16:creationId xmlns:a16="http://schemas.microsoft.com/office/drawing/2014/main" id="{E2FBAE1E-63C8-2C2B-A227-1657CA3C084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67905" y="1381125"/>
            <a:ext cx="5316516" cy="424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114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DB82E-269A-1F07-E946-B323EFB7A1A6}"/>
              </a:ext>
            </a:extLst>
          </p:cNvPr>
          <p:cNvSpPr>
            <a:spLocks noGrp="1"/>
          </p:cNvSpPr>
          <p:nvPr>
            <p:ph type="title"/>
          </p:nvPr>
        </p:nvSpPr>
        <p:spPr/>
        <p:txBody>
          <a:bodyPr>
            <a:normAutofit/>
          </a:bodyPr>
          <a:lstStyle/>
          <a:p>
            <a:r>
              <a:rPr lang="en-US" sz="3200" dirty="0"/>
              <a:t>Resources to navigate wellness barriers:</a:t>
            </a:r>
          </a:p>
        </p:txBody>
      </p:sp>
      <p:sp>
        <p:nvSpPr>
          <p:cNvPr id="3" name="Content Placeholder 2">
            <a:extLst>
              <a:ext uri="{FF2B5EF4-FFF2-40B4-BE49-F238E27FC236}">
                <a16:creationId xmlns:a16="http://schemas.microsoft.com/office/drawing/2014/main" id="{D7266146-8791-BA60-D881-C91B0E0D74C1}"/>
              </a:ext>
            </a:extLst>
          </p:cNvPr>
          <p:cNvSpPr>
            <a:spLocks noGrp="1"/>
          </p:cNvSpPr>
          <p:nvPr>
            <p:ph idx="1"/>
          </p:nvPr>
        </p:nvSpPr>
        <p:spPr/>
        <p:txBody>
          <a:bodyPr>
            <a:normAutofit lnSpcReduction="10000"/>
          </a:bodyPr>
          <a:lstStyle/>
          <a:p>
            <a:r>
              <a:rPr lang="en-US" dirty="0"/>
              <a:t>Suicide Prevention Hotline: </a:t>
            </a:r>
          </a:p>
          <a:p>
            <a:pPr lvl="1"/>
            <a:r>
              <a:rPr lang="en-US" dirty="0"/>
              <a:t>1-800-273-TALK (8255)</a:t>
            </a:r>
          </a:p>
          <a:p>
            <a:pPr lvl="1"/>
            <a:r>
              <a:rPr lang="en-US" dirty="0">
                <a:hlinkClick r:id="rId3"/>
              </a:rPr>
              <a:t>https://suicidepreventionlifeline.org</a:t>
            </a:r>
            <a:r>
              <a:rPr lang="en-US" dirty="0"/>
              <a:t> </a:t>
            </a:r>
          </a:p>
          <a:p>
            <a:r>
              <a:rPr lang="en-US" dirty="0"/>
              <a:t>Depression/Anxiety</a:t>
            </a:r>
          </a:p>
          <a:p>
            <a:pPr lvl="1"/>
            <a:r>
              <a:rPr lang="en-US" dirty="0"/>
              <a:t>Text “HOME” to Crisis Text Line 741741</a:t>
            </a:r>
          </a:p>
          <a:p>
            <a:pPr lvl="1"/>
            <a:r>
              <a:rPr lang="en-US" dirty="0"/>
              <a:t>National Association for the Mentally Ill Online Support Groups</a:t>
            </a:r>
          </a:p>
          <a:p>
            <a:r>
              <a:rPr lang="en-US" dirty="0"/>
              <a:t>Substance Abuse</a:t>
            </a:r>
          </a:p>
          <a:p>
            <a:pPr lvl="1"/>
            <a:r>
              <a:rPr lang="en-US" dirty="0"/>
              <a:t>For example, AA &amp; </a:t>
            </a:r>
            <a:r>
              <a:rPr lang="en-US" dirty="0" err="1"/>
              <a:t>Alanon</a:t>
            </a:r>
            <a:endParaRPr lang="en-US" dirty="0"/>
          </a:p>
          <a:p>
            <a:r>
              <a:rPr lang="en-US" dirty="0"/>
              <a:t>West Virginia Judicial &amp; Lawyer Assistance Program (</a:t>
            </a:r>
            <a:r>
              <a:rPr lang="en-US" dirty="0" err="1"/>
              <a:t>WVJLAP</a:t>
            </a:r>
            <a:r>
              <a:rPr lang="en-US" dirty="0"/>
              <a:t>)</a:t>
            </a:r>
          </a:p>
          <a:p>
            <a:pPr lvl="1"/>
            <a:r>
              <a:rPr lang="en-US" dirty="0"/>
              <a:t>304-553-7232 or wvjlap.org   </a:t>
            </a:r>
          </a:p>
        </p:txBody>
      </p:sp>
    </p:spTree>
    <p:extLst>
      <p:ext uri="{BB962C8B-B14F-4D97-AF65-F5344CB8AC3E}">
        <p14:creationId xmlns:p14="http://schemas.microsoft.com/office/powerpoint/2010/main" val="1926058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30"/>
          <p:cNvSpPr txBox="1">
            <a:spLocks noGrp="1"/>
          </p:cNvSpPr>
          <p:nvPr>
            <p:ph type="title"/>
          </p:nvPr>
        </p:nvSpPr>
        <p:spPr>
          <a:xfrm>
            <a:off x="521208" y="908006"/>
            <a:ext cx="3503409" cy="5070171"/>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000"/>
              <a:buFont typeface="Arial"/>
              <a:buNone/>
            </a:pPr>
            <a:r>
              <a:rPr lang="en-US" dirty="0">
                <a:latin typeface="Arial" panose="020B0604020202020204" pitchFamily="34" charset="0"/>
                <a:cs typeface="Arial" panose="020B0604020202020204" pitchFamily="34" charset="0"/>
              </a:rPr>
              <a:t>Mission of WVJLAP	</a:t>
            </a:r>
          </a:p>
        </p:txBody>
      </p:sp>
      <p:graphicFrame>
        <p:nvGraphicFramePr>
          <p:cNvPr id="785" name="Google Shape;783;p30">
            <a:extLst>
              <a:ext uri="{FF2B5EF4-FFF2-40B4-BE49-F238E27FC236}">
                <a16:creationId xmlns:a16="http://schemas.microsoft.com/office/drawing/2014/main" id="{CC11A18A-4139-85A5-043B-BC3021237A4E}"/>
              </a:ext>
            </a:extLst>
          </p:cNvPr>
          <p:cNvGraphicFramePr>
            <a:graphicFrameLocks noGrp="1"/>
          </p:cNvGraphicFramePr>
          <p:nvPr>
            <p:ph idx="1"/>
            <p:extLst>
              <p:ext uri="{D42A27DB-BD31-4B8C-83A1-F6EECF244321}">
                <p14:modId xmlns:p14="http://schemas.microsoft.com/office/powerpoint/2010/main" val="191958682"/>
              </p:ext>
            </p:extLst>
          </p:nvPr>
        </p:nvGraphicFramePr>
        <p:xfrm>
          <a:off x="3369243" y="263184"/>
          <a:ext cx="6817028" cy="5714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4016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49"/>
          <p:cNvSpPr txBox="1">
            <a:spLocks noGrp="1"/>
          </p:cNvSpPr>
          <p:nvPr>
            <p:ph type="title"/>
          </p:nvPr>
        </p:nvSpPr>
        <p:spPr>
          <a:xfrm>
            <a:off x="635000" y="146259"/>
            <a:ext cx="9714345" cy="137476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en-US" sz="5400" dirty="0">
                <a:latin typeface="Arial" panose="020B0604020202020204" pitchFamily="34" charset="0"/>
                <a:cs typeface="Arial" panose="020B0604020202020204" pitchFamily="34" charset="0"/>
              </a:rPr>
              <a:t>Services of WVJLAP</a:t>
            </a:r>
            <a:endParaRPr sz="2800" dirty="0">
              <a:latin typeface="Arial" panose="020B0604020202020204" pitchFamily="34" charset="0"/>
              <a:cs typeface="Arial" panose="020B0604020202020204" pitchFamily="34" charset="0"/>
            </a:endParaRPr>
          </a:p>
        </p:txBody>
      </p:sp>
      <p:grpSp>
        <p:nvGrpSpPr>
          <p:cNvPr id="759" name="Google Shape;759;p49"/>
          <p:cNvGrpSpPr/>
          <p:nvPr/>
        </p:nvGrpSpPr>
        <p:grpSpPr>
          <a:xfrm>
            <a:off x="635000" y="1948727"/>
            <a:ext cx="10706879" cy="4331779"/>
            <a:chOff x="436037" y="1765"/>
            <a:chExt cx="9313324" cy="4331779"/>
          </a:xfrm>
          <a:solidFill>
            <a:schemeClr val="accent6"/>
          </a:solidFill>
        </p:grpSpPr>
        <p:sp>
          <p:nvSpPr>
            <p:cNvPr id="760" name="Google Shape;760;p49"/>
            <p:cNvSpPr/>
            <p:nvPr/>
          </p:nvSpPr>
          <p:spPr>
            <a:xfrm>
              <a:off x="436037" y="1765"/>
              <a:ext cx="2165889" cy="1299533"/>
            </a:xfrm>
            <a:prstGeom prst="rect">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61" name="Google Shape;761;p49"/>
            <p:cNvSpPr txBox="1"/>
            <p:nvPr/>
          </p:nvSpPr>
          <p:spPr>
            <a:xfrm>
              <a:off x="436037" y="1765"/>
              <a:ext cx="2165889" cy="1299533"/>
            </a:xfrm>
            <a:prstGeom prst="rect">
              <a:avLst/>
            </a:prstGeom>
            <a:grp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endParaRPr dirty="0">
                <a:latin typeface="Arial" panose="020B0604020202020204" pitchFamily="34" charset="0"/>
                <a:cs typeface="Arial" panose="020B0604020202020204" pitchFamily="34" charset="0"/>
              </a:endParaRPr>
            </a:p>
          </p:txBody>
        </p:sp>
        <p:sp>
          <p:nvSpPr>
            <p:cNvPr id="762" name="Google Shape;762;p49"/>
            <p:cNvSpPr/>
            <p:nvPr/>
          </p:nvSpPr>
          <p:spPr>
            <a:xfrm>
              <a:off x="2818516" y="1765"/>
              <a:ext cx="2165889" cy="1299533"/>
            </a:xfrm>
            <a:prstGeom prst="rect">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63" name="Google Shape;763;p49"/>
            <p:cNvSpPr txBox="1"/>
            <p:nvPr/>
          </p:nvSpPr>
          <p:spPr>
            <a:xfrm>
              <a:off x="2818516" y="1765"/>
              <a:ext cx="2165889" cy="1299533"/>
            </a:xfrm>
            <a:prstGeom prst="rect">
              <a:avLst/>
            </a:prstGeom>
            <a:grp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endParaRPr dirty="0">
                <a:latin typeface="Arial" panose="020B0604020202020204" pitchFamily="34" charset="0"/>
                <a:cs typeface="Arial" panose="020B0604020202020204" pitchFamily="34" charset="0"/>
              </a:endParaRPr>
            </a:p>
          </p:txBody>
        </p:sp>
        <p:sp>
          <p:nvSpPr>
            <p:cNvPr id="764" name="Google Shape;764;p49"/>
            <p:cNvSpPr/>
            <p:nvPr/>
          </p:nvSpPr>
          <p:spPr>
            <a:xfrm>
              <a:off x="5200994" y="1765"/>
              <a:ext cx="2165889" cy="1299533"/>
            </a:xfrm>
            <a:prstGeom prst="rect">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65" name="Google Shape;765;p49"/>
            <p:cNvSpPr txBox="1"/>
            <p:nvPr/>
          </p:nvSpPr>
          <p:spPr>
            <a:xfrm>
              <a:off x="5200994" y="1765"/>
              <a:ext cx="2165889" cy="1299533"/>
            </a:xfrm>
            <a:prstGeom prst="rect">
              <a:avLst/>
            </a:prstGeom>
            <a:grp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endParaRPr dirty="0">
                <a:latin typeface="Arial" panose="020B0604020202020204" pitchFamily="34" charset="0"/>
                <a:cs typeface="Arial" panose="020B0604020202020204" pitchFamily="34" charset="0"/>
              </a:endParaRPr>
            </a:p>
          </p:txBody>
        </p:sp>
        <p:sp>
          <p:nvSpPr>
            <p:cNvPr id="766" name="Google Shape;766;p49"/>
            <p:cNvSpPr/>
            <p:nvPr/>
          </p:nvSpPr>
          <p:spPr>
            <a:xfrm>
              <a:off x="7583472" y="1765"/>
              <a:ext cx="2165889" cy="1299533"/>
            </a:xfrm>
            <a:prstGeom prst="rect">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67" name="Google Shape;767;p49"/>
            <p:cNvSpPr txBox="1"/>
            <p:nvPr/>
          </p:nvSpPr>
          <p:spPr>
            <a:xfrm>
              <a:off x="7583472" y="1765"/>
              <a:ext cx="2165889" cy="1299533"/>
            </a:xfrm>
            <a:prstGeom prst="rect">
              <a:avLst/>
            </a:prstGeom>
            <a:grp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endParaRPr dirty="0">
                <a:latin typeface="Arial" panose="020B0604020202020204" pitchFamily="34" charset="0"/>
                <a:cs typeface="Arial" panose="020B0604020202020204" pitchFamily="34" charset="0"/>
              </a:endParaRPr>
            </a:p>
          </p:txBody>
        </p:sp>
        <p:sp>
          <p:nvSpPr>
            <p:cNvPr id="768" name="Google Shape;768;p49"/>
            <p:cNvSpPr/>
            <p:nvPr/>
          </p:nvSpPr>
          <p:spPr>
            <a:xfrm>
              <a:off x="436037" y="1517888"/>
              <a:ext cx="2165889" cy="1299533"/>
            </a:xfrm>
            <a:prstGeom prst="rect">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69" name="Google Shape;769;p49"/>
            <p:cNvSpPr txBox="1"/>
            <p:nvPr/>
          </p:nvSpPr>
          <p:spPr>
            <a:xfrm>
              <a:off x="436037" y="1517888"/>
              <a:ext cx="2165889" cy="1299533"/>
            </a:xfrm>
            <a:prstGeom prst="rect">
              <a:avLst/>
            </a:prstGeom>
            <a:grp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endParaRPr dirty="0">
                <a:latin typeface="Arial" panose="020B0604020202020204" pitchFamily="34" charset="0"/>
                <a:cs typeface="Arial" panose="020B0604020202020204" pitchFamily="34" charset="0"/>
              </a:endParaRPr>
            </a:p>
          </p:txBody>
        </p:sp>
        <p:sp>
          <p:nvSpPr>
            <p:cNvPr id="770" name="Google Shape;770;p49"/>
            <p:cNvSpPr/>
            <p:nvPr/>
          </p:nvSpPr>
          <p:spPr>
            <a:xfrm>
              <a:off x="2818516" y="1517888"/>
              <a:ext cx="2165889" cy="1299533"/>
            </a:xfrm>
            <a:prstGeom prst="rect">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71" name="Google Shape;771;p49"/>
            <p:cNvSpPr txBox="1"/>
            <p:nvPr/>
          </p:nvSpPr>
          <p:spPr>
            <a:xfrm>
              <a:off x="2818516" y="1517888"/>
              <a:ext cx="2165889" cy="1299533"/>
            </a:xfrm>
            <a:prstGeom prst="rect">
              <a:avLst/>
            </a:prstGeom>
            <a:grp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endParaRPr dirty="0">
                <a:latin typeface="Arial" panose="020B0604020202020204" pitchFamily="34" charset="0"/>
                <a:cs typeface="Arial" panose="020B0604020202020204" pitchFamily="34" charset="0"/>
              </a:endParaRPr>
            </a:p>
          </p:txBody>
        </p:sp>
        <p:sp>
          <p:nvSpPr>
            <p:cNvPr id="772" name="Google Shape;772;p49"/>
            <p:cNvSpPr/>
            <p:nvPr/>
          </p:nvSpPr>
          <p:spPr>
            <a:xfrm>
              <a:off x="5200994" y="1517888"/>
              <a:ext cx="2165889" cy="1299533"/>
            </a:xfrm>
            <a:prstGeom prst="rect">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73" name="Google Shape;773;p49"/>
            <p:cNvSpPr txBox="1"/>
            <p:nvPr/>
          </p:nvSpPr>
          <p:spPr>
            <a:xfrm>
              <a:off x="5200994" y="1517888"/>
              <a:ext cx="2165889" cy="1299533"/>
            </a:xfrm>
            <a:prstGeom prst="rect">
              <a:avLst/>
            </a:prstGeom>
            <a:grp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endParaRPr dirty="0">
                <a:latin typeface="Arial" panose="020B0604020202020204" pitchFamily="34" charset="0"/>
                <a:cs typeface="Arial" panose="020B0604020202020204" pitchFamily="34" charset="0"/>
              </a:endParaRPr>
            </a:p>
          </p:txBody>
        </p:sp>
        <p:sp>
          <p:nvSpPr>
            <p:cNvPr id="774" name="Google Shape;774;p49"/>
            <p:cNvSpPr/>
            <p:nvPr/>
          </p:nvSpPr>
          <p:spPr>
            <a:xfrm>
              <a:off x="7583472" y="1517888"/>
              <a:ext cx="2165889" cy="1299533"/>
            </a:xfrm>
            <a:prstGeom prst="rect">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75" name="Google Shape;775;p49"/>
            <p:cNvSpPr txBox="1"/>
            <p:nvPr/>
          </p:nvSpPr>
          <p:spPr>
            <a:xfrm>
              <a:off x="7583472" y="1517888"/>
              <a:ext cx="2165889" cy="1299533"/>
            </a:xfrm>
            <a:prstGeom prst="rect">
              <a:avLst/>
            </a:prstGeom>
            <a:grp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endParaRPr dirty="0">
                <a:latin typeface="Arial" panose="020B0604020202020204" pitchFamily="34" charset="0"/>
                <a:cs typeface="Arial" panose="020B0604020202020204" pitchFamily="34" charset="0"/>
              </a:endParaRPr>
            </a:p>
          </p:txBody>
        </p:sp>
        <p:sp>
          <p:nvSpPr>
            <p:cNvPr id="776" name="Google Shape;776;p49"/>
            <p:cNvSpPr/>
            <p:nvPr/>
          </p:nvSpPr>
          <p:spPr>
            <a:xfrm>
              <a:off x="4009755" y="3034011"/>
              <a:ext cx="2165889" cy="1299533"/>
            </a:xfrm>
            <a:prstGeom prst="rect">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77" name="Google Shape;777;p49"/>
            <p:cNvSpPr txBox="1"/>
            <p:nvPr/>
          </p:nvSpPr>
          <p:spPr>
            <a:xfrm>
              <a:off x="4009755" y="3034011"/>
              <a:ext cx="2165889" cy="1299533"/>
            </a:xfrm>
            <a:prstGeom prst="rect">
              <a:avLst/>
            </a:prstGeom>
            <a:grp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endParaRPr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65094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FD52E-21E7-4A41-814D-FAD0E68E4F1D}"/>
              </a:ext>
            </a:extLst>
          </p:cNvPr>
          <p:cNvSpPr>
            <a:spLocks noGrp="1"/>
          </p:cNvSpPr>
          <p:nvPr>
            <p:ph type="title"/>
          </p:nvPr>
        </p:nvSpPr>
        <p:spPr/>
        <p:txBody>
          <a:bodyPr/>
          <a:lstStyle/>
          <a:p>
            <a:r>
              <a:rPr lang="en-US" dirty="0">
                <a:solidFill>
                  <a:srgbClr val="AF231C"/>
                </a:solidFill>
              </a:rPr>
              <a:t>Disclaimer</a:t>
            </a:r>
          </a:p>
        </p:txBody>
      </p:sp>
      <p:sp>
        <p:nvSpPr>
          <p:cNvPr id="3" name="Content Placeholder 2">
            <a:extLst>
              <a:ext uri="{FF2B5EF4-FFF2-40B4-BE49-F238E27FC236}">
                <a16:creationId xmlns:a16="http://schemas.microsoft.com/office/drawing/2014/main" id="{EC76CE38-8846-459F-91E9-4134D9DCCACC}"/>
              </a:ext>
            </a:extLst>
          </p:cNvPr>
          <p:cNvSpPr>
            <a:spLocks noGrp="1"/>
          </p:cNvSpPr>
          <p:nvPr>
            <p:ph idx="1"/>
          </p:nvPr>
        </p:nvSpPr>
        <p:spPr>
          <a:xfrm>
            <a:off x="1097280" y="1380512"/>
            <a:ext cx="10058400" cy="4757052"/>
          </a:xfrm>
        </p:spPr>
        <p:txBody>
          <a:bodyPr>
            <a:normAutofit/>
          </a:bodyPr>
          <a:lstStyle/>
          <a:p>
            <a:r>
              <a:rPr lang="en-US" dirty="0"/>
              <a:t>These materials are presented with the understanding that the information provided is </a:t>
            </a:r>
            <a:r>
              <a:rPr lang="en-US" b="1" u="sng" dirty="0">
                <a:solidFill>
                  <a:srgbClr val="AF231C"/>
                </a:solidFill>
              </a:rPr>
              <a:t>not</a:t>
            </a:r>
            <a:r>
              <a:rPr lang="en-US" dirty="0"/>
              <a:t> legal advice.  Due to the rapidly changing nature of the law, information contained in this presentation may become outdated.  </a:t>
            </a:r>
          </a:p>
          <a:p>
            <a:r>
              <a:rPr lang="en-US" dirty="0"/>
              <a:t>Anyone using information contained in this presentation should always research original sources of authority and update this information to ensure accuracy when dealing with a specific matter.  No person should act or rely upon the information contained in this presentation without seeking the advice of an attorney.</a:t>
            </a:r>
          </a:p>
          <a:p>
            <a:endParaRPr lang="en-US" dirty="0"/>
          </a:p>
        </p:txBody>
      </p:sp>
    </p:spTree>
    <p:extLst>
      <p:ext uri="{BB962C8B-B14F-4D97-AF65-F5344CB8AC3E}">
        <p14:creationId xmlns:p14="http://schemas.microsoft.com/office/powerpoint/2010/main" val="3852148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48"/>
          <p:cNvSpPr txBox="1">
            <a:spLocks noGrp="1"/>
          </p:cNvSpPr>
          <p:nvPr>
            <p:ph type="title"/>
          </p:nvPr>
        </p:nvSpPr>
        <p:spPr>
          <a:xfrm>
            <a:off x="840658" y="486697"/>
            <a:ext cx="10786191" cy="155317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en-US" dirty="0">
                <a:latin typeface="Arial" panose="020B0604020202020204" pitchFamily="34" charset="0"/>
                <a:cs typeface="Arial" panose="020B0604020202020204" pitchFamily="34" charset="0"/>
              </a:rPr>
              <a:t>Scope of WVJLAP Services</a:t>
            </a:r>
          </a:p>
        </p:txBody>
      </p:sp>
      <p:sp>
        <p:nvSpPr>
          <p:cNvPr id="750" name="Google Shape;750;p48"/>
          <p:cNvSpPr txBox="1">
            <a:spLocks noGrp="1"/>
          </p:cNvSpPr>
          <p:nvPr>
            <p:ph sz="half" idx="1"/>
          </p:nvPr>
        </p:nvSpPr>
        <p:spPr>
          <a:xfrm>
            <a:off x="990600" y="1929384"/>
            <a:ext cx="5181600" cy="4251960"/>
          </a:xfrm>
          <a:prstGeom prst="rect">
            <a:avLst/>
          </a:prstGeom>
          <a:noFill/>
          <a:ln>
            <a:noFill/>
          </a:ln>
        </p:spPr>
        <p:txBody>
          <a:bodyPr spcFirstLastPara="1" wrap="square" lIns="91425" tIns="45700" rIns="91425" bIns="45700" anchor="t" anchorCtr="0">
            <a:normAutofit fontScale="85000" lnSpcReduction="20000"/>
          </a:bodyPr>
          <a:lstStyle/>
          <a:p>
            <a:pPr marL="457200" lvl="0" indent="-342900" algn="l" rtl="0">
              <a:lnSpc>
                <a:spcPct val="100000"/>
              </a:lnSpc>
              <a:spcBef>
                <a:spcPts val="900"/>
              </a:spcBef>
              <a:spcAft>
                <a:spcPts val="0"/>
              </a:spcAft>
              <a:buClr>
                <a:schemeClr val="dk1"/>
              </a:buClr>
              <a:buSzPct val="76271"/>
              <a:buChar char="•"/>
            </a:pPr>
            <a:r>
              <a:rPr lang="en-US" dirty="0">
                <a:latin typeface="Arial" panose="020B0604020202020204" pitchFamily="34" charset="0"/>
                <a:cs typeface="Arial" panose="020B0604020202020204" pitchFamily="34" charset="0"/>
              </a:rPr>
              <a:t>Stress/Anxiety		              </a:t>
            </a:r>
            <a:endParaRPr dirty="0">
              <a:latin typeface="Arial" panose="020B0604020202020204" pitchFamily="34" charset="0"/>
              <a:cs typeface="Arial" panose="020B0604020202020204" pitchFamily="34" charset="0"/>
            </a:endParaRPr>
          </a:p>
          <a:p>
            <a:pPr marL="457200" lvl="0" indent="-342900" algn="l" rtl="0">
              <a:lnSpc>
                <a:spcPct val="100000"/>
              </a:lnSpc>
              <a:spcBef>
                <a:spcPts val="900"/>
              </a:spcBef>
              <a:spcAft>
                <a:spcPts val="0"/>
              </a:spcAft>
              <a:buClr>
                <a:schemeClr val="dk1"/>
              </a:buClr>
              <a:buSzPct val="76271"/>
              <a:buChar char="•"/>
            </a:pPr>
            <a:r>
              <a:rPr lang="en-US" dirty="0">
                <a:latin typeface="Arial" panose="020B0604020202020204" pitchFamily="34" charset="0"/>
                <a:cs typeface="Arial" panose="020B0604020202020204" pitchFamily="34" charset="0"/>
              </a:rPr>
              <a:t>Retirement</a:t>
            </a:r>
            <a:endParaRPr dirty="0">
              <a:latin typeface="Arial" panose="020B0604020202020204" pitchFamily="34" charset="0"/>
              <a:cs typeface="Arial" panose="020B0604020202020204" pitchFamily="34" charset="0"/>
            </a:endParaRPr>
          </a:p>
          <a:p>
            <a:pPr marL="457200" lvl="0" indent="-342900" algn="l" rtl="0">
              <a:lnSpc>
                <a:spcPct val="100000"/>
              </a:lnSpc>
              <a:spcBef>
                <a:spcPts val="900"/>
              </a:spcBef>
              <a:spcAft>
                <a:spcPts val="0"/>
              </a:spcAft>
              <a:buClr>
                <a:schemeClr val="dk1"/>
              </a:buClr>
              <a:buSzPct val="76271"/>
              <a:buChar char="•"/>
            </a:pPr>
            <a:r>
              <a:rPr lang="en-US" dirty="0">
                <a:latin typeface="Arial" panose="020B0604020202020204" pitchFamily="34" charset="0"/>
                <a:cs typeface="Arial" panose="020B0604020202020204" pitchFamily="34" charset="0"/>
              </a:rPr>
              <a:t>Burnout			                   </a:t>
            </a:r>
            <a:endParaRPr dirty="0">
              <a:latin typeface="Arial" panose="020B0604020202020204" pitchFamily="34" charset="0"/>
              <a:cs typeface="Arial" panose="020B0604020202020204" pitchFamily="34" charset="0"/>
            </a:endParaRPr>
          </a:p>
          <a:p>
            <a:pPr marL="457200" lvl="0" indent="-342900" algn="l" rtl="0">
              <a:lnSpc>
                <a:spcPct val="100000"/>
              </a:lnSpc>
              <a:spcBef>
                <a:spcPts val="900"/>
              </a:spcBef>
              <a:spcAft>
                <a:spcPts val="0"/>
              </a:spcAft>
              <a:buClr>
                <a:schemeClr val="dk1"/>
              </a:buClr>
              <a:buSzPct val="76271"/>
              <a:buChar char="•"/>
            </a:pPr>
            <a:r>
              <a:rPr lang="en-US" dirty="0">
                <a:latin typeface="Arial" panose="020B0604020202020204" pitchFamily="34" charset="0"/>
                <a:cs typeface="Arial" panose="020B0604020202020204" pitchFamily="34" charset="0"/>
              </a:rPr>
              <a:t>Closing Law Practice</a:t>
            </a:r>
            <a:endParaRPr dirty="0">
              <a:latin typeface="Arial" panose="020B0604020202020204" pitchFamily="34" charset="0"/>
              <a:cs typeface="Arial" panose="020B0604020202020204" pitchFamily="34" charset="0"/>
            </a:endParaRPr>
          </a:p>
          <a:p>
            <a:pPr marL="457200" lvl="0" indent="-342900" algn="l" rtl="0">
              <a:lnSpc>
                <a:spcPct val="100000"/>
              </a:lnSpc>
              <a:spcBef>
                <a:spcPts val="900"/>
              </a:spcBef>
              <a:spcAft>
                <a:spcPts val="0"/>
              </a:spcAft>
              <a:buClr>
                <a:schemeClr val="dk1"/>
              </a:buClr>
              <a:buSzPct val="76271"/>
              <a:buChar char="•"/>
            </a:pPr>
            <a:r>
              <a:rPr lang="en-US" dirty="0">
                <a:latin typeface="Arial" panose="020B0604020202020204" pitchFamily="34" charset="0"/>
                <a:cs typeface="Arial" panose="020B0604020202020204" pitchFamily="34" charset="0"/>
              </a:rPr>
              <a:t>Depression		                   </a:t>
            </a:r>
            <a:endParaRPr dirty="0">
              <a:latin typeface="Arial" panose="020B0604020202020204" pitchFamily="34" charset="0"/>
              <a:cs typeface="Arial" panose="020B0604020202020204" pitchFamily="34" charset="0"/>
            </a:endParaRPr>
          </a:p>
          <a:p>
            <a:pPr marL="457200" lvl="0" indent="-342900" algn="l" rtl="0">
              <a:lnSpc>
                <a:spcPct val="100000"/>
              </a:lnSpc>
              <a:spcBef>
                <a:spcPts val="900"/>
              </a:spcBef>
              <a:spcAft>
                <a:spcPts val="0"/>
              </a:spcAft>
              <a:buClr>
                <a:schemeClr val="dk1"/>
              </a:buClr>
              <a:buSzPct val="76271"/>
              <a:buChar char="•"/>
            </a:pPr>
            <a:r>
              <a:rPr lang="en-US" dirty="0">
                <a:latin typeface="Arial" panose="020B0604020202020204" pitchFamily="34" charset="0"/>
                <a:cs typeface="Arial" panose="020B0604020202020204" pitchFamily="34" charset="0"/>
              </a:rPr>
              <a:t>Work-Life Imbalance </a:t>
            </a:r>
            <a:endParaRPr dirty="0">
              <a:latin typeface="Arial" panose="020B0604020202020204" pitchFamily="34" charset="0"/>
              <a:cs typeface="Arial" panose="020B0604020202020204" pitchFamily="34" charset="0"/>
            </a:endParaRPr>
          </a:p>
          <a:p>
            <a:pPr marL="457200" lvl="0" indent="-342900" algn="l" rtl="0">
              <a:lnSpc>
                <a:spcPct val="100000"/>
              </a:lnSpc>
              <a:spcBef>
                <a:spcPts val="900"/>
              </a:spcBef>
              <a:spcAft>
                <a:spcPts val="0"/>
              </a:spcAft>
              <a:buClr>
                <a:schemeClr val="dk1"/>
              </a:buClr>
              <a:buSzPct val="76271"/>
              <a:buChar char="•"/>
            </a:pPr>
            <a:r>
              <a:rPr lang="en-US" dirty="0">
                <a:latin typeface="Arial" panose="020B0604020202020204" pitchFamily="34" charset="0"/>
                <a:cs typeface="Arial" panose="020B0604020202020204" pitchFamily="34" charset="0"/>
              </a:rPr>
              <a:t>Substance Use including Alcoholism	        </a:t>
            </a:r>
            <a:endParaRPr i="1" dirty="0">
              <a:latin typeface="Arial" panose="020B0604020202020204" pitchFamily="34" charset="0"/>
              <a:cs typeface="Arial" panose="020B0604020202020204" pitchFamily="34" charset="0"/>
            </a:endParaRPr>
          </a:p>
        </p:txBody>
      </p:sp>
      <p:sp>
        <p:nvSpPr>
          <p:cNvPr id="751" name="Google Shape;751;p48"/>
          <p:cNvSpPr txBox="1">
            <a:spLocks noGrp="1"/>
          </p:cNvSpPr>
          <p:nvPr>
            <p:ph sz="half" idx="2"/>
          </p:nvPr>
        </p:nvSpPr>
        <p:spPr>
          <a:xfrm>
            <a:off x="6387337" y="1929384"/>
            <a:ext cx="5239512" cy="3395473"/>
          </a:xfrm>
          <a:prstGeom prst="rect">
            <a:avLst/>
          </a:prstGeom>
          <a:noFill/>
          <a:ln>
            <a:noFill/>
          </a:ln>
        </p:spPr>
        <p:txBody>
          <a:bodyPr spcFirstLastPara="1" wrap="square" lIns="91425" tIns="45700" rIns="91425" bIns="45700" anchor="t" anchorCtr="0">
            <a:normAutofit fontScale="85000" lnSpcReduction="20000"/>
          </a:bodyPr>
          <a:lstStyle/>
          <a:p>
            <a:pPr marL="457200" lvl="0" indent="-342900" algn="l" rtl="0">
              <a:lnSpc>
                <a:spcPct val="100000"/>
              </a:lnSpc>
              <a:spcBef>
                <a:spcPts val="900"/>
              </a:spcBef>
              <a:spcAft>
                <a:spcPts val="0"/>
              </a:spcAft>
              <a:buClr>
                <a:schemeClr val="dk1"/>
              </a:buClr>
              <a:buSzPct val="75000"/>
              <a:buChar char="•"/>
            </a:pPr>
            <a:r>
              <a:rPr lang="en-US" dirty="0">
                <a:latin typeface="Arial" panose="020B0604020202020204" pitchFamily="34" charset="0"/>
                <a:cs typeface="Arial" panose="020B0604020202020204" pitchFamily="34" charset="0"/>
              </a:rPr>
              <a:t>Co-dependency               </a:t>
            </a:r>
            <a:endParaRPr dirty="0">
              <a:latin typeface="Arial" panose="020B0604020202020204" pitchFamily="34" charset="0"/>
              <a:cs typeface="Arial" panose="020B0604020202020204" pitchFamily="34" charset="0"/>
            </a:endParaRPr>
          </a:p>
          <a:p>
            <a:pPr marL="457200" lvl="0" indent="-342900" algn="l" rtl="0">
              <a:lnSpc>
                <a:spcPct val="100000"/>
              </a:lnSpc>
              <a:spcBef>
                <a:spcPts val="900"/>
              </a:spcBef>
              <a:spcAft>
                <a:spcPts val="0"/>
              </a:spcAft>
              <a:buClr>
                <a:schemeClr val="dk1"/>
              </a:buClr>
              <a:buSzPct val="75000"/>
              <a:buChar char="•"/>
            </a:pPr>
            <a:r>
              <a:rPr lang="en-US" dirty="0">
                <a:latin typeface="Arial" panose="020B0604020202020204" pitchFamily="34" charset="0"/>
                <a:cs typeface="Arial" panose="020B0604020202020204" pitchFamily="34" charset="0"/>
              </a:rPr>
              <a:t>Sex Addiction</a:t>
            </a:r>
            <a:endParaRPr dirty="0">
              <a:latin typeface="Arial" panose="020B0604020202020204" pitchFamily="34" charset="0"/>
              <a:cs typeface="Arial" panose="020B0604020202020204" pitchFamily="34" charset="0"/>
            </a:endParaRPr>
          </a:p>
          <a:p>
            <a:pPr marL="457200" lvl="0" indent="-342900" algn="l" rtl="0">
              <a:lnSpc>
                <a:spcPct val="100000"/>
              </a:lnSpc>
              <a:spcBef>
                <a:spcPts val="900"/>
              </a:spcBef>
              <a:spcAft>
                <a:spcPts val="0"/>
              </a:spcAft>
              <a:buClr>
                <a:schemeClr val="dk1"/>
              </a:buClr>
              <a:buSzPct val="75000"/>
              <a:buChar char="•"/>
            </a:pPr>
            <a:r>
              <a:rPr lang="en-US" dirty="0">
                <a:latin typeface="Arial" panose="020B0604020202020204" pitchFamily="34" charset="0"/>
                <a:cs typeface="Arial" panose="020B0604020202020204" pitchFamily="34" charset="0"/>
              </a:rPr>
              <a:t>Grief				                   </a:t>
            </a:r>
            <a:endParaRPr dirty="0">
              <a:latin typeface="Arial" panose="020B0604020202020204" pitchFamily="34" charset="0"/>
              <a:cs typeface="Arial" panose="020B0604020202020204" pitchFamily="34" charset="0"/>
            </a:endParaRPr>
          </a:p>
          <a:p>
            <a:pPr marL="457200" lvl="0" indent="-342900" algn="l" rtl="0">
              <a:lnSpc>
                <a:spcPct val="100000"/>
              </a:lnSpc>
              <a:spcBef>
                <a:spcPts val="900"/>
              </a:spcBef>
              <a:spcAft>
                <a:spcPts val="0"/>
              </a:spcAft>
              <a:buClr>
                <a:schemeClr val="dk1"/>
              </a:buClr>
              <a:buSzPct val="75000"/>
              <a:buChar char="•"/>
            </a:pPr>
            <a:r>
              <a:rPr lang="en-US" dirty="0">
                <a:latin typeface="Arial" panose="020B0604020202020204" pitchFamily="34" charset="0"/>
                <a:cs typeface="Arial" panose="020B0604020202020204" pitchFamily="34" charset="0"/>
              </a:rPr>
              <a:t>Gambling</a:t>
            </a:r>
            <a:endParaRPr dirty="0">
              <a:latin typeface="Arial" panose="020B0604020202020204" pitchFamily="34" charset="0"/>
              <a:cs typeface="Arial" panose="020B0604020202020204" pitchFamily="34" charset="0"/>
            </a:endParaRPr>
          </a:p>
          <a:p>
            <a:pPr marL="457200" lvl="0" indent="-342900" algn="l" rtl="0">
              <a:lnSpc>
                <a:spcPct val="100000"/>
              </a:lnSpc>
              <a:spcBef>
                <a:spcPts val="900"/>
              </a:spcBef>
              <a:spcAft>
                <a:spcPts val="0"/>
              </a:spcAft>
              <a:buClr>
                <a:schemeClr val="dk1"/>
              </a:buClr>
              <a:buSzPct val="75000"/>
              <a:buChar char="•"/>
            </a:pPr>
            <a:r>
              <a:rPr lang="en-US" dirty="0">
                <a:latin typeface="Arial" panose="020B0604020202020204" pitchFamily="34" charset="0"/>
                <a:cs typeface="Arial" panose="020B0604020202020204" pitchFamily="34" charset="0"/>
              </a:rPr>
              <a:t>Trauma			                   </a:t>
            </a:r>
            <a:endParaRPr dirty="0">
              <a:latin typeface="Arial" panose="020B0604020202020204" pitchFamily="34" charset="0"/>
              <a:cs typeface="Arial" panose="020B0604020202020204" pitchFamily="34" charset="0"/>
            </a:endParaRPr>
          </a:p>
          <a:p>
            <a:pPr marL="457200" lvl="0" indent="-342900" algn="l" rtl="0">
              <a:lnSpc>
                <a:spcPct val="100000"/>
              </a:lnSpc>
              <a:spcBef>
                <a:spcPts val="900"/>
              </a:spcBef>
              <a:spcAft>
                <a:spcPts val="0"/>
              </a:spcAft>
              <a:buClr>
                <a:schemeClr val="dk1"/>
              </a:buClr>
              <a:buSzPct val="75000"/>
              <a:buChar char="•"/>
            </a:pPr>
            <a:r>
              <a:rPr lang="en-US" dirty="0">
                <a:latin typeface="Arial" panose="020B0604020202020204" pitchFamily="34" charset="0"/>
                <a:cs typeface="Arial" panose="020B0604020202020204" pitchFamily="34" charset="0"/>
              </a:rPr>
              <a:t>Compulsive Behaviors</a:t>
            </a:r>
            <a:endParaRPr dirty="0">
              <a:latin typeface="Arial" panose="020B0604020202020204" pitchFamily="34" charset="0"/>
              <a:cs typeface="Arial" panose="020B0604020202020204" pitchFamily="34" charset="0"/>
            </a:endParaRPr>
          </a:p>
          <a:p>
            <a:pPr marL="457200" lvl="0" indent="-342900" algn="l" rtl="0">
              <a:lnSpc>
                <a:spcPct val="100000"/>
              </a:lnSpc>
              <a:spcBef>
                <a:spcPts val="900"/>
              </a:spcBef>
              <a:spcAft>
                <a:spcPts val="0"/>
              </a:spcAft>
              <a:buClr>
                <a:schemeClr val="dk1"/>
              </a:buClr>
              <a:buSzPct val="75000"/>
              <a:buChar char="•"/>
            </a:pPr>
            <a:r>
              <a:rPr lang="en-US" dirty="0">
                <a:latin typeface="Arial" panose="020B0604020202020204" pitchFamily="34" charset="0"/>
                <a:cs typeface="Arial" panose="020B0604020202020204" pitchFamily="34" charset="0"/>
              </a:rPr>
              <a:t>Conflicts with Colleagues or Family   </a:t>
            </a:r>
            <a:endParaRPr dirty="0">
              <a:latin typeface="Arial" panose="020B0604020202020204" pitchFamily="34" charset="0"/>
              <a:cs typeface="Arial" panose="020B0604020202020204" pitchFamily="34" charset="0"/>
            </a:endParaRPr>
          </a:p>
        </p:txBody>
      </p:sp>
      <p:sp>
        <p:nvSpPr>
          <p:cNvPr id="752" name="Google Shape;752;p48"/>
          <p:cNvSpPr txBox="1"/>
          <p:nvPr/>
        </p:nvSpPr>
        <p:spPr>
          <a:xfrm>
            <a:off x="1878837" y="6334780"/>
            <a:ext cx="9017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399932"/>
                </a:solidFill>
                <a:latin typeface="Arial"/>
                <a:ea typeface="Arial"/>
                <a:cs typeface="Arial"/>
                <a:sym typeface="Arial"/>
              </a:rPr>
              <a:t>WVJLAP can help – </a:t>
            </a:r>
            <a:r>
              <a:rPr lang="en-US" sz="2800" b="0" i="1" u="none" strike="noStrike" cap="none" dirty="0">
                <a:solidFill>
                  <a:srgbClr val="399932"/>
                </a:solidFill>
                <a:latin typeface="Arial"/>
                <a:ea typeface="Arial"/>
                <a:cs typeface="Arial"/>
                <a:sym typeface="Arial"/>
              </a:rPr>
              <a:t>No Problem Too Big or Too Small</a:t>
            </a:r>
            <a:endParaRPr sz="2800" b="0" i="0" u="none" strike="noStrike" cap="none" dirty="0">
              <a:solidFill>
                <a:srgbClr val="399932"/>
              </a:solidFill>
              <a:latin typeface="Arial"/>
              <a:ea typeface="Arial"/>
              <a:cs typeface="Arial"/>
              <a:sym typeface="Arial"/>
            </a:endParaRPr>
          </a:p>
        </p:txBody>
      </p:sp>
    </p:spTree>
    <p:extLst>
      <p:ext uri="{BB962C8B-B14F-4D97-AF65-F5344CB8AC3E}">
        <p14:creationId xmlns:p14="http://schemas.microsoft.com/office/powerpoint/2010/main" val="1382558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14" name="Rectangle 13">
            <a:extLst>
              <a:ext uri="{FF2B5EF4-FFF2-40B4-BE49-F238E27FC236}">
                <a16:creationId xmlns:a16="http://schemas.microsoft.com/office/drawing/2014/main" id="{CDFCF4CE-F701-7763-B43A-7326FBFBADE4}"/>
              </a:ext>
            </a:extLst>
          </p:cNvPr>
          <p:cNvSpPr/>
          <p:nvPr/>
        </p:nvSpPr>
        <p:spPr>
          <a:xfrm>
            <a:off x="916603" y="1229195"/>
            <a:ext cx="3191080" cy="2091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Google Shape;728;p2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729" name="Google Shape;729;p29"/>
          <p:cNvSpPr txBox="1">
            <a:spLocks noGrp="1"/>
          </p:cNvSpPr>
          <p:nvPr>
            <p:ph type="title"/>
          </p:nvPr>
        </p:nvSpPr>
        <p:spPr>
          <a:xfrm>
            <a:off x="916603" y="526472"/>
            <a:ext cx="9931506" cy="151340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100"/>
              <a:buFont typeface="Arial"/>
              <a:buNone/>
            </a:pPr>
            <a:r>
              <a:rPr lang="en-US" dirty="0">
                <a:latin typeface="Arial" panose="020B0604020202020204" pitchFamily="34" charset="0"/>
                <a:cs typeface="Arial" panose="020B0604020202020204" pitchFamily="34" charset="0"/>
              </a:rPr>
              <a:t>WVJLAP Offers Stress Reduction Support</a:t>
            </a:r>
            <a:br>
              <a:rPr lang="en-US"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p:txBody>
      </p:sp>
      <p:cxnSp>
        <p:nvCxnSpPr>
          <p:cNvPr id="730" name="Google Shape;730;p29"/>
          <p:cNvCxnSpPr/>
          <p:nvPr/>
        </p:nvCxnSpPr>
        <p:spPr>
          <a:xfrm>
            <a:off x="565150" y="6087110"/>
            <a:ext cx="11058344" cy="0"/>
          </a:xfrm>
          <a:prstGeom prst="straightConnector1">
            <a:avLst/>
          </a:prstGeom>
          <a:noFill/>
          <a:ln w="12700" cap="flat" cmpd="sng">
            <a:solidFill>
              <a:srgbClr val="A5A5A5"/>
            </a:solidFill>
            <a:prstDash val="solid"/>
            <a:miter lim="800000"/>
            <a:headEnd type="none" w="sm" len="sm"/>
            <a:tailEnd type="none" w="sm" len="sm"/>
          </a:ln>
        </p:spPr>
      </p:cxnSp>
      <p:grpSp>
        <p:nvGrpSpPr>
          <p:cNvPr id="731" name="Google Shape;731;p29"/>
          <p:cNvGrpSpPr/>
          <p:nvPr/>
        </p:nvGrpSpPr>
        <p:grpSpPr>
          <a:xfrm>
            <a:off x="916603" y="1229195"/>
            <a:ext cx="10211456" cy="4531071"/>
            <a:chOff x="89289" y="771"/>
            <a:chExt cx="10211456" cy="4148404"/>
          </a:xfrm>
        </p:grpSpPr>
        <p:sp>
          <p:nvSpPr>
            <p:cNvPr id="733" name="Google Shape;733;p29"/>
            <p:cNvSpPr txBox="1"/>
            <p:nvPr/>
          </p:nvSpPr>
          <p:spPr>
            <a:xfrm>
              <a:off x="89289" y="771"/>
              <a:ext cx="3191080" cy="1914648"/>
            </a:xfrm>
            <a:prstGeom prst="rect">
              <a:avLst/>
            </a:prstGeom>
            <a:solidFill>
              <a:schemeClr val="accent1"/>
            </a:solid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1600" i="0" u="none" strike="noStrike" cap="none" dirty="0">
                  <a:solidFill>
                    <a:schemeClr val="lt1"/>
                  </a:solidFill>
                  <a:latin typeface="Arial" panose="020B0604020202020204" pitchFamily="34" charset="0"/>
                  <a:ea typeface="Arial"/>
                  <a:cs typeface="Arial" panose="020B0604020202020204" pitchFamily="34" charset="0"/>
                  <a:sym typeface="Arial"/>
                </a:rPr>
                <a:t>Mental Health/Stress Reduction Support Group.</a:t>
              </a:r>
              <a:endParaRPr sz="1600" i="0" u="none" strike="noStrike" cap="none" dirty="0">
                <a:solidFill>
                  <a:schemeClr val="lt1"/>
                </a:solidFill>
                <a:latin typeface="Arial" panose="020B0604020202020204" pitchFamily="34" charset="0"/>
                <a:ea typeface="Arial"/>
                <a:cs typeface="Arial" panose="020B0604020202020204" pitchFamily="34" charset="0"/>
                <a:sym typeface="Arial"/>
              </a:endParaRPr>
            </a:p>
          </p:txBody>
        </p:sp>
        <p:sp>
          <p:nvSpPr>
            <p:cNvPr id="734" name="Google Shape;734;p29"/>
            <p:cNvSpPr/>
            <p:nvPr/>
          </p:nvSpPr>
          <p:spPr>
            <a:xfrm>
              <a:off x="3599477" y="771"/>
              <a:ext cx="3191080" cy="1914648"/>
            </a:xfrm>
            <a:prstGeom prst="rect">
              <a:avLst/>
            </a:prstGeom>
            <a:solidFill>
              <a:srgbClr val="2795E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60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735" name="Google Shape;735;p29"/>
            <p:cNvSpPr txBox="1"/>
            <p:nvPr/>
          </p:nvSpPr>
          <p:spPr>
            <a:xfrm>
              <a:off x="3599477" y="771"/>
              <a:ext cx="3191080" cy="1914648"/>
            </a:xfrm>
            <a:prstGeom prst="rect">
              <a:avLst/>
            </a:prstGeom>
            <a:solidFill>
              <a:schemeClr val="accent2"/>
            </a:solid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1600" i="0" u="none" strike="noStrike" cap="none" dirty="0">
                  <a:solidFill>
                    <a:schemeClr val="lt1"/>
                  </a:solidFill>
                  <a:latin typeface="Arial" panose="020B0604020202020204" pitchFamily="34" charset="0"/>
                  <a:ea typeface="Arial"/>
                  <a:cs typeface="Arial" panose="020B0604020202020204" pitchFamily="34" charset="0"/>
                  <a:sym typeface="Arial"/>
                </a:rPr>
                <a:t>Interventions for problem behavior impacting work. </a:t>
              </a:r>
              <a:endParaRPr sz="1600" i="0" u="none" strike="noStrike" cap="none" dirty="0">
                <a:solidFill>
                  <a:schemeClr val="lt1"/>
                </a:solidFill>
                <a:latin typeface="Arial" panose="020B0604020202020204" pitchFamily="34" charset="0"/>
                <a:ea typeface="Arial"/>
                <a:cs typeface="Arial" panose="020B0604020202020204" pitchFamily="34" charset="0"/>
                <a:sym typeface="Arial"/>
              </a:endParaRPr>
            </a:p>
          </p:txBody>
        </p:sp>
        <p:sp>
          <p:nvSpPr>
            <p:cNvPr id="736" name="Google Shape;736;p29"/>
            <p:cNvSpPr/>
            <p:nvPr/>
          </p:nvSpPr>
          <p:spPr>
            <a:xfrm>
              <a:off x="7109665" y="771"/>
              <a:ext cx="3191080" cy="1914648"/>
            </a:xfrm>
            <a:prstGeom prst="rect">
              <a:avLst/>
            </a:prstGeom>
            <a:solidFill>
              <a:srgbClr val="13BFC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60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737" name="Google Shape;737;p29"/>
            <p:cNvSpPr txBox="1"/>
            <p:nvPr/>
          </p:nvSpPr>
          <p:spPr>
            <a:xfrm>
              <a:off x="7109665" y="771"/>
              <a:ext cx="3191080" cy="1914648"/>
            </a:xfrm>
            <a:prstGeom prst="rect">
              <a:avLst/>
            </a:prstGeom>
            <a:solidFill>
              <a:schemeClr val="accent6"/>
            </a:solid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1600" i="0" u="none" strike="noStrike" cap="none" dirty="0">
                  <a:solidFill>
                    <a:schemeClr val="lt1"/>
                  </a:solidFill>
                  <a:latin typeface="Arial" panose="020B0604020202020204" pitchFamily="34" charset="0"/>
                  <a:ea typeface="Arial"/>
                  <a:cs typeface="Arial" panose="020B0604020202020204" pitchFamily="34" charset="0"/>
                  <a:sym typeface="Arial"/>
                </a:rPr>
                <a:t>Lawyers in Recovery Meeting for attorneys in recovery working personal program of recovery.</a:t>
              </a:r>
              <a:endParaRPr sz="1600" i="0" u="none" strike="noStrike" cap="none" dirty="0">
                <a:solidFill>
                  <a:schemeClr val="lt1"/>
                </a:solidFill>
                <a:latin typeface="Arial" panose="020B0604020202020204" pitchFamily="34" charset="0"/>
                <a:ea typeface="Arial"/>
                <a:cs typeface="Arial" panose="020B0604020202020204" pitchFamily="34" charset="0"/>
                <a:sym typeface="Arial"/>
              </a:endParaRPr>
            </a:p>
          </p:txBody>
        </p:sp>
        <p:sp>
          <p:nvSpPr>
            <p:cNvPr id="738" name="Google Shape;738;p29"/>
            <p:cNvSpPr/>
            <p:nvPr/>
          </p:nvSpPr>
          <p:spPr>
            <a:xfrm>
              <a:off x="89289" y="2234527"/>
              <a:ext cx="3191080" cy="1914648"/>
            </a:xfrm>
            <a:prstGeom prst="rect">
              <a:avLst/>
            </a:prstGeom>
            <a:solidFill>
              <a:srgbClr val="21C48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60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739" name="Google Shape;739;p29"/>
            <p:cNvSpPr txBox="1"/>
            <p:nvPr/>
          </p:nvSpPr>
          <p:spPr>
            <a:xfrm>
              <a:off x="89289" y="2234527"/>
              <a:ext cx="3191080" cy="1914648"/>
            </a:xfrm>
            <a:prstGeom prst="rect">
              <a:avLst/>
            </a:prstGeom>
            <a:solidFill>
              <a:schemeClr val="accent4"/>
            </a:solid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1600" i="0" u="none" strike="noStrike" cap="none" dirty="0">
                  <a:solidFill>
                    <a:schemeClr val="lt1"/>
                  </a:solidFill>
                  <a:latin typeface="Arial" panose="020B0604020202020204" pitchFamily="34" charset="0"/>
                  <a:ea typeface="Arial"/>
                  <a:cs typeface="Arial" panose="020B0604020202020204" pitchFamily="34" charset="0"/>
                  <a:sym typeface="Arial"/>
                </a:rPr>
                <a:t>Strategies to promote wellness and sustainability culture in the office, at the firm. </a:t>
              </a:r>
              <a:endParaRPr sz="1600" i="0" u="none" strike="noStrike" cap="none" dirty="0">
                <a:solidFill>
                  <a:schemeClr val="lt1"/>
                </a:solidFill>
                <a:latin typeface="Arial" panose="020B0604020202020204" pitchFamily="34" charset="0"/>
                <a:ea typeface="Arial"/>
                <a:cs typeface="Arial" panose="020B0604020202020204" pitchFamily="34" charset="0"/>
                <a:sym typeface="Arial"/>
              </a:endParaRPr>
            </a:p>
          </p:txBody>
        </p:sp>
        <p:sp>
          <p:nvSpPr>
            <p:cNvPr id="740" name="Google Shape;740;p29"/>
            <p:cNvSpPr/>
            <p:nvPr/>
          </p:nvSpPr>
          <p:spPr>
            <a:xfrm>
              <a:off x="3599477" y="2234527"/>
              <a:ext cx="3191080" cy="1914648"/>
            </a:xfrm>
            <a:prstGeom prst="rect">
              <a:avLst/>
            </a:prstGeom>
            <a:solidFill>
              <a:srgbClr val="13C63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60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741" name="Google Shape;741;p29"/>
            <p:cNvSpPr txBox="1"/>
            <p:nvPr/>
          </p:nvSpPr>
          <p:spPr>
            <a:xfrm>
              <a:off x="3599477" y="2234527"/>
              <a:ext cx="3191080" cy="1914648"/>
            </a:xfrm>
            <a:prstGeom prst="rect">
              <a:avLst/>
            </a:prstGeom>
            <a:solidFill>
              <a:schemeClr val="accent6"/>
            </a:solid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1600" i="0" u="none" strike="noStrike" cap="none" dirty="0">
                  <a:solidFill>
                    <a:schemeClr val="lt1"/>
                  </a:solidFill>
                  <a:latin typeface="Arial" panose="020B0604020202020204" pitchFamily="34" charset="0"/>
                  <a:ea typeface="Arial"/>
                  <a:cs typeface="Arial" panose="020B0604020202020204" pitchFamily="34" charset="0"/>
                  <a:sym typeface="Arial"/>
                </a:rPr>
                <a:t>Interventions for stress, anxiety, burnout, work-life imbalance.</a:t>
              </a:r>
              <a:endParaRPr sz="1600" i="0" u="none" strike="noStrike" cap="none" dirty="0">
                <a:solidFill>
                  <a:schemeClr val="lt1"/>
                </a:solidFill>
                <a:latin typeface="Arial" panose="020B0604020202020204" pitchFamily="34" charset="0"/>
                <a:ea typeface="Arial"/>
                <a:cs typeface="Arial" panose="020B0604020202020204" pitchFamily="34" charset="0"/>
                <a:sym typeface="Arial"/>
              </a:endParaRPr>
            </a:p>
          </p:txBody>
        </p:sp>
        <p:sp>
          <p:nvSpPr>
            <p:cNvPr id="742" name="Google Shape;742;p29"/>
            <p:cNvSpPr/>
            <p:nvPr/>
          </p:nvSpPr>
          <p:spPr>
            <a:xfrm>
              <a:off x="7109665" y="2234527"/>
              <a:ext cx="3191080" cy="1914648"/>
            </a:xfrm>
            <a:prstGeom prst="rect">
              <a:avLst/>
            </a:prstGeom>
            <a:solidFill>
              <a:srgbClr val="2441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60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743" name="Google Shape;743;p29"/>
            <p:cNvSpPr txBox="1"/>
            <p:nvPr/>
          </p:nvSpPr>
          <p:spPr>
            <a:xfrm>
              <a:off x="7109665" y="2234527"/>
              <a:ext cx="3191080" cy="1914648"/>
            </a:xfrm>
            <a:prstGeom prst="rect">
              <a:avLst/>
            </a:prstGeom>
            <a:solidFill>
              <a:schemeClr val="accent1"/>
            </a:solid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1600" i="0" u="none" strike="noStrike" cap="none" dirty="0">
                  <a:solidFill>
                    <a:schemeClr val="lt1"/>
                  </a:solidFill>
                  <a:latin typeface="Arial" panose="020B0604020202020204" pitchFamily="34" charset="0"/>
                  <a:ea typeface="Arial"/>
                  <a:cs typeface="Arial" panose="020B0604020202020204" pitchFamily="34" charset="0"/>
                  <a:sym typeface="Arial"/>
                </a:rPr>
                <a:t>Conflicts with colleagues, family, including (not limited to) issues around substance abuse, gambling, sex addiction, compulsive behaviors.</a:t>
              </a:r>
              <a:endParaRPr sz="1600" i="0" u="none" strike="noStrike" cap="none" dirty="0">
                <a:solidFill>
                  <a:schemeClr val="lt1"/>
                </a:solidFill>
                <a:latin typeface="Arial" panose="020B0604020202020204" pitchFamily="34" charset="0"/>
                <a:ea typeface="Arial"/>
                <a:cs typeface="Arial" panose="020B0604020202020204" pitchFamily="34" charset="0"/>
                <a:sym typeface="Arial"/>
              </a:endParaRPr>
            </a:p>
          </p:txBody>
        </p:sp>
      </p:grpSp>
    </p:spTree>
    <p:extLst>
      <p:ext uri="{BB962C8B-B14F-4D97-AF65-F5344CB8AC3E}">
        <p14:creationId xmlns:p14="http://schemas.microsoft.com/office/powerpoint/2010/main" val="557098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CD12-ECEF-95A7-D39C-2824EC2E6CD3}"/>
              </a:ext>
            </a:extLst>
          </p:cNvPr>
          <p:cNvSpPr>
            <a:spLocks noGrp="1"/>
          </p:cNvSpPr>
          <p:nvPr>
            <p:ph type="title"/>
          </p:nvPr>
        </p:nvSpPr>
        <p:spPr/>
        <p:txBody>
          <a:bodyPr/>
          <a:lstStyle/>
          <a:p>
            <a:r>
              <a:rPr lang="en-US" dirty="0"/>
              <a:t>Challenges vs. Potential</a:t>
            </a:r>
          </a:p>
        </p:txBody>
      </p:sp>
      <p:pic>
        <p:nvPicPr>
          <p:cNvPr id="5" name="Content Placeholder 4">
            <a:extLst>
              <a:ext uri="{FF2B5EF4-FFF2-40B4-BE49-F238E27FC236}">
                <a16:creationId xmlns:a16="http://schemas.microsoft.com/office/drawing/2014/main" id="{21ADA4A3-A89B-119D-157F-261D53128F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8298" y="1381124"/>
            <a:ext cx="8200102" cy="4591973"/>
          </a:xfrm>
        </p:spPr>
      </p:pic>
    </p:spTree>
    <p:extLst>
      <p:ext uri="{BB962C8B-B14F-4D97-AF65-F5344CB8AC3E}">
        <p14:creationId xmlns:p14="http://schemas.microsoft.com/office/powerpoint/2010/main" val="2573079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948CB-6A5D-4506-34E3-367FAA3F738D}"/>
              </a:ext>
            </a:extLst>
          </p:cNvPr>
          <p:cNvSpPr>
            <a:spLocks noGrp="1"/>
          </p:cNvSpPr>
          <p:nvPr>
            <p:ph type="title"/>
          </p:nvPr>
        </p:nvSpPr>
        <p:spPr/>
        <p:txBody>
          <a:bodyPr>
            <a:normAutofit/>
          </a:bodyPr>
          <a:lstStyle/>
          <a:p>
            <a:r>
              <a:rPr lang="en-US" sz="3200" dirty="0"/>
              <a:t>Another challenge?</a:t>
            </a:r>
            <a:br>
              <a:rPr lang="en-US" sz="3200" dirty="0"/>
            </a:br>
            <a:r>
              <a:rPr lang="en-US" sz="3200" dirty="0"/>
              <a:t>Generational Diversity.</a:t>
            </a:r>
          </a:p>
        </p:txBody>
      </p:sp>
      <p:sp>
        <p:nvSpPr>
          <p:cNvPr id="3" name="Content Placeholder 2">
            <a:extLst>
              <a:ext uri="{FF2B5EF4-FFF2-40B4-BE49-F238E27FC236}">
                <a16:creationId xmlns:a16="http://schemas.microsoft.com/office/drawing/2014/main" id="{9B54FE67-9B06-E401-8734-A8D861D21D76}"/>
              </a:ext>
            </a:extLst>
          </p:cNvPr>
          <p:cNvSpPr>
            <a:spLocks noGrp="1"/>
          </p:cNvSpPr>
          <p:nvPr>
            <p:ph idx="1"/>
          </p:nvPr>
        </p:nvSpPr>
        <p:spPr/>
        <p:txBody>
          <a:bodyPr/>
          <a:lstStyle/>
          <a:p>
            <a:r>
              <a:rPr lang="en-US" sz="2800" dirty="0"/>
              <a:t>Traditionalists 1928-1945 (2% of workforce)</a:t>
            </a:r>
          </a:p>
          <a:p>
            <a:r>
              <a:rPr lang="en-US" sz="2800" dirty="0"/>
              <a:t>Baby Boomers 1946-1964 (20% of workforce)</a:t>
            </a:r>
          </a:p>
          <a:p>
            <a:r>
              <a:rPr lang="en-US" sz="2800" dirty="0"/>
              <a:t>Generation X 1965-1980 (35% of workforce)</a:t>
            </a:r>
          </a:p>
          <a:p>
            <a:r>
              <a:rPr lang="en-US" sz="2800" dirty="0"/>
              <a:t>Millennials 1981-1996 (40% of workforce)</a:t>
            </a:r>
          </a:p>
          <a:p>
            <a:r>
              <a:rPr lang="en-US" sz="2800" dirty="0"/>
              <a:t>Gen Z 1997-2012 (3% of workforce)</a:t>
            </a:r>
          </a:p>
          <a:p>
            <a:pPr marL="0" indent="0">
              <a:buNone/>
            </a:pPr>
            <a:r>
              <a:rPr lang="en-US" sz="3600" i="1" dirty="0">
                <a:solidFill>
                  <a:srgbClr val="000000"/>
                </a:solidFill>
                <a:effectLst/>
                <a:latin typeface="Times New Roman" panose="02020603050405020304" pitchFamily="18" charset="0"/>
                <a:ea typeface="Times New Roman" panose="02020603050405020304" pitchFamily="18" charset="0"/>
              </a:rPr>
              <a:t>By 2025 Millennials and Gen Z will be 75% of workforce.</a:t>
            </a:r>
          </a:p>
          <a:p>
            <a:endParaRPr lang="en-US" dirty="0"/>
          </a:p>
        </p:txBody>
      </p:sp>
    </p:spTree>
    <p:extLst>
      <p:ext uri="{BB962C8B-B14F-4D97-AF65-F5344CB8AC3E}">
        <p14:creationId xmlns:p14="http://schemas.microsoft.com/office/powerpoint/2010/main" val="184082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C44E41-350C-5470-BCEE-7FB6C0F61A85}"/>
              </a:ext>
            </a:extLst>
          </p:cNvPr>
          <p:cNvSpPr>
            <a:spLocks noGrp="1"/>
          </p:cNvSpPr>
          <p:nvPr>
            <p:ph type="sldNum" sz="quarter" idx="12"/>
          </p:nvPr>
        </p:nvSpPr>
        <p:spPr/>
        <p:txBody>
          <a:bodyPr/>
          <a:lstStyle/>
          <a:p>
            <a:fld id="{42DA3BF4-8FED-4754-9893-45BA940911E6}" type="slidenum">
              <a:rPr lang="en-US" smtClean="0"/>
              <a:pPr/>
              <a:t>24</a:t>
            </a:fld>
            <a:endParaRPr lang="en-US" dirty="0"/>
          </a:p>
        </p:txBody>
      </p:sp>
      <p:sp>
        <p:nvSpPr>
          <p:cNvPr id="3" name="Title 2">
            <a:extLst>
              <a:ext uri="{FF2B5EF4-FFF2-40B4-BE49-F238E27FC236}">
                <a16:creationId xmlns:a16="http://schemas.microsoft.com/office/drawing/2014/main" id="{9751D13E-4DF6-B674-CBAB-0C5B02D07953}"/>
              </a:ext>
            </a:extLst>
          </p:cNvPr>
          <p:cNvSpPr>
            <a:spLocks noGrp="1"/>
          </p:cNvSpPr>
          <p:nvPr>
            <p:ph type="title"/>
          </p:nvPr>
        </p:nvSpPr>
        <p:spPr/>
        <p:txBody>
          <a:bodyPr/>
          <a:lstStyle/>
          <a:p>
            <a:r>
              <a:rPr lang="en-US" dirty="0"/>
              <a:t>Generation Identity</a:t>
            </a:r>
          </a:p>
        </p:txBody>
      </p:sp>
      <p:sp>
        <p:nvSpPr>
          <p:cNvPr id="4" name="Content Placeholder 3">
            <a:extLst>
              <a:ext uri="{FF2B5EF4-FFF2-40B4-BE49-F238E27FC236}">
                <a16:creationId xmlns:a16="http://schemas.microsoft.com/office/drawing/2014/main" id="{AA4CCD76-1269-EB13-FEB8-44D2DDE9D81D}"/>
              </a:ext>
            </a:extLst>
          </p:cNvPr>
          <p:cNvSpPr>
            <a:spLocks noGrp="1"/>
          </p:cNvSpPr>
          <p:nvPr>
            <p:ph idx="1"/>
          </p:nvPr>
        </p:nvSpPr>
        <p:spPr/>
        <p:txBody>
          <a:bodyPr/>
          <a:lstStyle/>
          <a:p>
            <a:r>
              <a:rPr lang="en-US" dirty="0"/>
              <a:t>Baby Boomers 1946-1964 (20% of workforce)</a:t>
            </a:r>
          </a:p>
          <a:p>
            <a:r>
              <a:rPr lang="en-US" dirty="0"/>
              <a:t>“Tell-Do” parenting</a:t>
            </a:r>
          </a:p>
          <a:p>
            <a:r>
              <a:rPr lang="en-US" dirty="0"/>
              <a:t>Covenant</a:t>
            </a:r>
          </a:p>
        </p:txBody>
      </p:sp>
      <p:pic>
        <p:nvPicPr>
          <p:cNvPr id="2050" name="Picture 2">
            <a:extLst>
              <a:ext uri="{FF2B5EF4-FFF2-40B4-BE49-F238E27FC236}">
                <a16:creationId xmlns:a16="http://schemas.microsoft.com/office/drawing/2014/main" id="{8A066DBD-56A3-35EF-E091-3CB03538C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6195" y="1902413"/>
            <a:ext cx="2749885" cy="403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661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7799BC-85DC-8333-CD64-F7171003D979}"/>
              </a:ext>
            </a:extLst>
          </p:cNvPr>
          <p:cNvSpPr>
            <a:spLocks noGrp="1"/>
          </p:cNvSpPr>
          <p:nvPr>
            <p:ph type="sldNum" sz="quarter" idx="12"/>
          </p:nvPr>
        </p:nvSpPr>
        <p:spPr/>
        <p:txBody>
          <a:bodyPr/>
          <a:lstStyle/>
          <a:p>
            <a:fld id="{42DA3BF4-8FED-4754-9893-45BA940911E6}" type="slidenum">
              <a:rPr lang="en-US" smtClean="0"/>
              <a:pPr/>
              <a:t>25</a:t>
            </a:fld>
            <a:endParaRPr lang="en-US" dirty="0"/>
          </a:p>
        </p:txBody>
      </p:sp>
      <p:sp>
        <p:nvSpPr>
          <p:cNvPr id="3" name="Title 2">
            <a:extLst>
              <a:ext uri="{FF2B5EF4-FFF2-40B4-BE49-F238E27FC236}">
                <a16:creationId xmlns:a16="http://schemas.microsoft.com/office/drawing/2014/main" id="{EA79C098-7AD8-21CA-E8E8-67E0E4ABA80D}"/>
              </a:ext>
            </a:extLst>
          </p:cNvPr>
          <p:cNvSpPr>
            <a:spLocks noGrp="1"/>
          </p:cNvSpPr>
          <p:nvPr>
            <p:ph type="title"/>
          </p:nvPr>
        </p:nvSpPr>
        <p:spPr/>
        <p:txBody>
          <a:bodyPr/>
          <a:lstStyle/>
          <a:p>
            <a:r>
              <a:rPr lang="en-US" dirty="0"/>
              <a:t>Generation Identity</a:t>
            </a:r>
          </a:p>
        </p:txBody>
      </p:sp>
      <p:sp>
        <p:nvSpPr>
          <p:cNvPr id="4" name="Content Placeholder 3">
            <a:extLst>
              <a:ext uri="{FF2B5EF4-FFF2-40B4-BE49-F238E27FC236}">
                <a16:creationId xmlns:a16="http://schemas.microsoft.com/office/drawing/2014/main" id="{0867A114-0978-56D2-C039-27547332C371}"/>
              </a:ext>
            </a:extLst>
          </p:cNvPr>
          <p:cNvSpPr>
            <a:spLocks noGrp="1"/>
          </p:cNvSpPr>
          <p:nvPr>
            <p:ph idx="1"/>
          </p:nvPr>
        </p:nvSpPr>
        <p:spPr/>
        <p:txBody>
          <a:bodyPr/>
          <a:lstStyle/>
          <a:p>
            <a:r>
              <a:rPr lang="en-US" dirty="0"/>
              <a:t>Generation X 1965-1980 (35% of workforce)</a:t>
            </a:r>
          </a:p>
          <a:p>
            <a:r>
              <a:rPr lang="en-US" dirty="0"/>
              <a:t>Latch-key kids</a:t>
            </a:r>
          </a:p>
          <a:p>
            <a:r>
              <a:rPr lang="en-US" dirty="0"/>
              <a:t>“Suggest-Do” parenting</a:t>
            </a:r>
          </a:p>
          <a:p>
            <a:r>
              <a:rPr lang="en-US" dirty="0"/>
              <a:t>Broken covenant</a:t>
            </a:r>
          </a:p>
        </p:txBody>
      </p:sp>
      <p:pic>
        <p:nvPicPr>
          <p:cNvPr id="3078" name="Picture 6">
            <a:extLst>
              <a:ext uri="{FF2B5EF4-FFF2-40B4-BE49-F238E27FC236}">
                <a16:creationId xmlns:a16="http://schemas.microsoft.com/office/drawing/2014/main" id="{3BBD7BDC-355B-5FAD-13E6-519E0F355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6610" y="3429000"/>
            <a:ext cx="3943833" cy="2624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498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16402B-19C5-0D98-2C01-AA68F28B6ED1}"/>
              </a:ext>
            </a:extLst>
          </p:cNvPr>
          <p:cNvSpPr>
            <a:spLocks noGrp="1"/>
          </p:cNvSpPr>
          <p:nvPr>
            <p:ph type="sldNum" sz="quarter" idx="12"/>
          </p:nvPr>
        </p:nvSpPr>
        <p:spPr/>
        <p:txBody>
          <a:bodyPr/>
          <a:lstStyle/>
          <a:p>
            <a:fld id="{42DA3BF4-8FED-4754-9893-45BA940911E6}" type="slidenum">
              <a:rPr lang="en-US" smtClean="0"/>
              <a:pPr/>
              <a:t>26</a:t>
            </a:fld>
            <a:endParaRPr lang="en-US" dirty="0"/>
          </a:p>
        </p:txBody>
      </p:sp>
      <p:sp>
        <p:nvSpPr>
          <p:cNvPr id="3" name="Title 2">
            <a:extLst>
              <a:ext uri="{FF2B5EF4-FFF2-40B4-BE49-F238E27FC236}">
                <a16:creationId xmlns:a16="http://schemas.microsoft.com/office/drawing/2014/main" id="{A23782D9-95CD-56AD-13A5-13CE144B2247}"/>
              </a:ext>
            </a:extLst>
          </p:cNvPr>
          <p:cNvSpPr>
            <a:spLocks noGrp="1"/>
          </p:cNvSpPr>
          <p:nvPr>
            <p:ph type="title"/>
          </p:nvPr>
        </p:nvSpPr>
        <p:spPr/>
        <p:txBody>
          <a:bodyPr/>
          <a:lstStyle/>
          <a:p>
            <a:r>
              <a:rPr lang="en-US" dirty="0"/>
              <a:t>Generation Identity</a:t>
            </a:r>
          </a:p>
        </p:txBody>
      </p:sp>
      <p:sp>
        <p:nvSpPr>
          <p:cNvPr id="4" name="Content Placeholder 3">
            <a:extLst>
              <a:ext uri="{FF2B5EF4-FFF2-40B4-BE49-F238E27FC236}">
                <a16:creationId xmlns:a16="http://schemas.microsoft.com/office/drawing/2014/main" id="{60F606DA-9B06-B056-1185-311D309B5E7E}"/>
              </a:ext>
            </a:extLst>
          </p:cNvPr>
          <p:cNvSpPr>
            <a:spLocks noGrp="1"/>
          </p:cNvSpPr>
          <p:nvPr>
            <p:ph idx="1"/>
          </p:nvPr>
        </p:nvSpPr>
        <p:spPr/>
        <p:txBody>
          <a:bodyPr/>
          <a:lstStyle/>
          <a:p>
            <a:r>
              <a:rPr lang="en-US" dirty="0"/>
              <a:t>Millennials 1981-1996 (40% of workforce)</a:t>
            </a:r>
          </a:p>
          <a:p>
            <a:r>
              <a:rPr lang="en-US" dirty="0"/>
              <a:t>“Engage-Do” parenting</a:t>
            </a:r>
          </a:p>
          <a:p>
            <a:r>
              <a:rPr lang="en-US" dirty="0"/>
              <a:t>Financial crisis of 2008</a:t>
            </a:r>
          </a:p>
          <a:p>
            <a:pPr>
              <a:lnSpc>
                <a:spcPct val="100000"/>
              </a:lnSpc>
            </a:pPr>
            <a:r>
              <a:rPr lang="en-US" dirty="0"/>
              <a:t>Transactional labor </a:t>
            </a:r>
          </a:p>
          <a:p>
            <a:pPr marL="0" indent="0">
              <a:lnSpc>
                <a:spcPct val="100000"/>
              </a:lnSpc>
              <a:spcBef>
                <a:spcPts val="0"/>
              </a:spcBef>
              <a:buNone/>
            </a:pPr>
            <a:r>
              <a:rPr lang="en-US" dirty="0"/>
              <a:t>	market</a:t>
            </a:r>
          </a:p>
        </p:txBody>
      </p:sp>
      <p:pic>
        <p:nvPicPr>
          <p:cNvPr id="4098" name="Picture 2">
            <a:extLst>
              <a:ext uri="{FF2B5EF4-FFF2-40B4-BE49-F238E27FC236}">
                <a16:creationId xmlns:a16="http://schemas.microsoft.com/office/drawing/2014/main" id="{9A02AA80-DEDF-F0A0-4A0E-921958DE6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1724" y="2414573"/>
            <a:ext cx="3857319" cy="373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089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36C22C-0331-9777-F579-928C69E93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0"/>
            <a:ext cx="12192000" cy="8128000"/>
          </a:xfrm>
          <a:prstGeom prst="rect">
            <a:avLst/>
          </a:prstGeom>
        </p:spPr>
      </p:pic>
    </p:spTree>
    <p:extLst>
      <p:ext uri="{BB962C8B-B14F-4D97-AF65-F5344CB8AC3E}">
        <p14:creationId xmlns:p14="http://schemas.microsoft.com/office/powerpoint/2010/main" val="412173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469A3-6898-F615-A325-583E6C0E1384}"/>
              </a:ext>
            </a:extLst>
          </p:cNvPr>
          <p:cNvSpPr>
            <a:spLocks noGrp="1"/>
          </p:cNvSpPr>
          <p:nvPr>
            <p:ph type="title"/>
          </p:nvPr>
        </p:nvSpPr>
        <p:spPr/>
        <p:txBody>
          <a:bodyPr/>
          <a:lstStyle/>
          <a:p>
            <a:pPr algn="l"/>
            <a:r>
              <a:rPr lang="en-US" dirty="0"/>
              <a:t>Balance Feels Impossible. </a:t>
            </a:r>
          </a:p>
        </p:txBody>
      </p:sp>
      <p:sp>
        <p:nvSpPr>
          <p:cNvPr id="3" name="Content Placeholder 2">
            <a:extLst>
              <a:ext uri="{FF2B5EF4-FFF2-40B4-BE49-F238E27FC236}">
                <a16:creationId xmlns:a16="http://schemas.microsoft.com/office/drawing/2014/main" id="{815C030F-3BB3-105D-87DD-50D272ED6E7D}"/>
              </a:ext>
            </a:extLst>
          </p:cNvPr>
          <p:cNvSpPr>
            <a:spLocks noGrp="1"/>
          </p:cNvSpPr>
          <p:nvPr>
            <p:ph idx="1"/>
          </p:nvPr>
        </p:nvSpPr>
        <p:spPr/>
        <p:txBody>
          <a:bodyPr/>
          <a:lstStyle/>
          <a:p>
            <a:r>
              <a:rPr lang="en-US" dirty="0"/>
              <a:t>Imbalances in division of labor at home and at work.</a:t>
            </a:r>
          </a:p>
          <a:p>
            <a:pPr lvl="1"/>
            <a:r>
              <a:rPr lang="en-US" dirty="0"/>
              <a:t>Invisible Labor</a:t>
            </a:r>
          </a:p>
          <a:p>
            <a:pPr lvl="1"/>
            <a:r>
              <a:rPr lang="en-US" dirty="0"/>
              <a:t>Decision Fatigue</a:t>
            </a:r>
          </a:p>
          <a:p>
            <a:r>
              <a:rPr lang="en-US" dirty="0"/>
              <a:t>Wage gaps.</a:t>
            </a:r>
          </a:p>
          <a:p>
            <a:r>
              <a:rPr lang="en-US" dirty="0"/>
              <a:t>Inequity in opportunity for self-care.</a:t>
            </a:r>
          </a:p>
        </p:txBody>
      </p:sp>
    </p:spTree>
    <p:extLst>
      <p:ext uri="{BB962C8B-B14F-4D97-AF65-F5344CB8AC3E}">
        <p14:creationId xmlns:p14="http://schemas.microsoft.com/office/powerpoint/2010/main" val="682478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A1F0-D9BD-A768-F806-6E939D5114A8}"/>
              </a:ext>
            </a:extLst>
          </p:cNvPr>
          <p:cNvSpPr>
            <a:spLocks noGrp="1"/>
          </p:cNvSpPr>
          <p:nvPr>
            <p:ph type="title"/>
          </p:nvPr>
        </p:nvSpPr>
        <p:spPr/>
        <p:txBody>
          <a:bodyPr/>
          <a:lstStyle/>
          <a:p>
            <a:r>
              <a:rPr lang="en-US" dirty="0"/>
              <a:t>Imbalances in Division of Labor</a:t>
            </a:r>
          </a:p>
        </p:txBody>
      </p:sp>
      <p:sp>
        <p:nvSpPr>
          <p:cNvPr id="3" name="Content Placeholder 2">
            <a:extLst>
              <a:ext uri="{FF2B5EF4-FFF2-40B4-BE49-F238E27FC236}">
                <a16:creationId xmlns:a16="http://schemas.microsoft.com/office/drawing/2014/main" id="{F494B9CD-7AE2-09A2-F453-D313D30CE1BA}"/>
              </a:ext>
            </a:extLst>
          </p:cNvPr>
          <p:cNvSpPr>
            <a:spLocks noGrp="1"/>
          </p:cNvSpPr>
          <p:nvPr>
            <p:ph idx="1"/>
          </p:nvPr>
        </p:nvSpPr>
        <p:spPr/>
        <p:txBody>
          <a:bodyPr/>
          <a:lstStyle/>
          <a:p>
            <a:pPr>
              <a:spcBef>
                <a:spcPts val="0"/>
              </a:spcBef>
              <a:spcAft>
                <a:spcPts val="1200"/>
              </a:spcAft>
            </a:pPr>
            <a:r>
              <a:rPr lang="en-US" dirty="0">
                <a:solidFill>
                  <a:srgbClr val="000000"/>
                </a:solidFill>
                <a:effectLst/>
                <a:latin typeface="+mn-lt"/>
                <a:ea typeface="Times New Roman" panose="02020603050405020304" pitchFamily="18" charset="0"/>
              </a:rPr>
              <a:t>58% of women surveyed said caretaking commitments are the #1 reason they left their law firm.</a:t>
            </a:r>
          </a:p>
          <a:p>
            <a:pPr>
              <a:spcBef>
                <a:spcPts val="0"/>
              </a:spcBef>
              <a:spcAft>
                <a:spcPts val="1200"/>
              </a:spcAft>
            </a:pPr>
            <a:r>
              <a:rPr lang="en-US" dirty="0">
                <a:solidFill>
                  <a:srgbClr val="000000"/>
                </a:solidFill>
                <a:effectLst/>
                <a:latin typeface="+mn-lt"/>
                <a:ea typeface="Times New Roman" panose="02020603050405020304" pitchFamily="18" charset="0"/>
              </a:rPr>
              <a:t>63% of women in law firms reported being perceived as less committed to their career.</a:t>
            </a:r>
          </a:p>
          <a:p>
            <a:pPr lvl="1">
              <a:spcBef>
                <a:spcPts val="0"/>
              </a:spcBef>
              <a:spcAft>
                <a:spcPts val="1200"/>
              </a:spcAft>
            </a:pPr>
            <a:r>
              <a:rPr lang="en-US" dirty="0">
                <a:solidFill>
                  <a:srgbClr val="000000"/>
                </a:solidFill>
                <a:effectLst/>
                <a:latin typeface="+mn-lt"/>
                <a:ea typeface="Times New Roman" panose="02020603050405020304" pitchFamily="18" charset="0"/>
              </a:rPr>
              <a:t>Compare to 2% of men.</a:t>
            </a:r>
          </a:p>
          <a:p>
            <a:pPr>
              <a:spcBef>
                <a:spcPts val="0"/>
              </a:spcBef>
              <a:spcAft>
                <a:spcPts val="1200"/>
              </a:spcAft>
            </a:pPr>
            <a:r>
              <a:rPr lang="en-US" dirty="0">
                <a:solidFill>
                  <a:srgbClr val="000000"/>
                </a:solidFill>
                <a:effectLst/>
                <a:latin typeface="+mn-lt"/>
                <a:ea typeface="Times New Roman" panose="02020603050405020304" pitchFamily="18" charset="0"/>
              </a:rPr>
              <a:t>Women who experienced more conflict between work and family were four times more likely to leave or consider leaving the profession due to mental health, burnout and stress.</a:t>
            </a:r>
          </a:p>
          <a:p>
            <a:pPr lvl="1">
              <a:spcBef>
                <a:spcPts val="0"/>
              </a:spcBef>
              <a:spcAft>
                <a:spcPts val="1200"/>
              </a:spcAft>
            </a:pPr>
            <a:endParaRPr lang="en-US" dirty="0">
              <a:solidFill>
                <a:srgbClr val="000000"/>
              </a:solidFill>
              <a:effectLst/>
              <a:latin typeface="+mn-lt"/>
              <a:ea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2D8AA6FF-DAD5-EB12-DDDC-D3D3DFD8BB7C}"/>
              </a:ext>
            </a:extLst>
          </p:cNvPr>
          <p:cNvSpPr txBox="1"/>
          <p:nvPr/>
        </p:nvSpPr>
        <p:spPr>
          <a:xfrm>
            <a:off x="1097280" y="5088194"/>
            <a:ext cx="8179455" cy="1477328"/>
          </a:xfrm>
          <a:prstGeom prst="rect">
            <a:avLst/>
          </a:prstGeom>
          <a:noFill/>
        </p:spPr>
        <p:txBody>
          <a:bodyPr wrap="square" rtlCol="0">
            <a:spAutoFit/>
          </a:bodyPr>
          <a:lstStyle/>
          <a:p>
            <a:r>
              <a:rPr lang="en-US" dirty="0">
                <a:latin typeface="+mn-lt"/>
                <a:ea typeface="Times New Roman" panose="02020603050405020304" pitchFamily="18" charset="0"/>
              </a:rPr>
              <a:t>Sources: </a:t>
            </a:r>
            <a:r>
              <a:rPr lang="en-US" i="1" dirty="0">
                <a:latin typeface="+mn-lt"/>
                <a:ea typeface="Times New Roman" panose="02020603050405020304" pitchFamily="18" charset="0"/>
              </a:rPr>
              <a:t>Walking Out the Door</a:t>
            </a:r>
            <a:r>
              <a:rPr lang="en-US" dirty="0">
                <a:latin typeface="+mn-lt"/>
                <a:ea typeface="Times New Roman" panose="02020603050405020304" pitchFamily="18" charset="0"/>
              </a:rPr>
              <a:t>, 2019 study by ABA and </a:t>
            </a:r>
            <a:r>
              <a:rPr lang="en-US" dirty="0" err="1">
                <a:latin typeface="+mn-lt"/>
                <a:ea typeface="Times New Roman" panose="02020603050405020304" pitchFamily="18" charset="0"/>
              </a:rPr>
              <a:t>ALM</a:t>
            </a:r>
            <a:r>
              <a:rPr lang="en-US" dirty="0">
                <a:latin typeface="+mn-lt"/>
                <a:ea typeface="Times New Roman" panose="02020603050405020304" pitchFamily="18" charset="0"/>
              </a:rPr>
              <a:t> Intelligence; </a:t>
            </a:r>
            <a:r>
              <a:rPr lang="en-US" i="1" dirty="0">
                <a:solidFill>
                  <a:schemeClr val="tx1"/>
                </a:solidFill>
                <a:latin typeface="+mn-lt"/>
                <a:ea typeface="Times New Roman" panose="02020603050405020304" pitchFamily="18" charset="0"/>
              </a:rPr>
              <a:t>Stress, drink leave: An examination of gender-specific risk factors for mental health problems and attrition among licensed attorneys</a:t>
            </a:r>
            <a:r>
              <a:rPr lang="en-US" dirty="0">
                <a:solidFill>
                  <a:schemeClr val="tx1"/>
                </a:solidFill>
                <a:latin typeface="+mn-lt"/>
                <a:ea typeface="Times New Roman" panose="02020603050405020304" pitchFamily="18" charset="0"/>
              </a:rPr>
              <a:t>, May 2021 – reporting from a 2020 survey of 3000 lawyers sponsored by California Lawyers Association and the D.C. Bar</a:t>
            </a:r>
            <a:endParaRPr lang="en-US" dirty="0">
              <a:latin typeface="+mn-lt"/>
            </a:endParaRPr>
          </a:p>
          <a:p>
            <a:endParaRPr lang="en-US" dirty="0"/>
          </a:p>
        </p:txBody>
      </p:sp>
    </p:spTree>
    <p:extLst>
      <p:ext uri="{BB962C8B-B14F-4D97-AF65-F5344CB8AC3E}">
        <p14:creationId xmlns:p14="http://schemas.microsoft.com/office/powerpoint/2010/main" val="4070023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B16355-27FB-445B-B646-02AB73637459}"/>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2547EA-2E2D-2701-A4A9-D0E99C2617A8}"/>
              </a:ext>
            </a:extLst>
          </p:cNvPr>
          <p:cNvSpPr>
            <a:spLocks noGrp="1"/>
          </p:cNvSpPr>
          <p:nvPr>
            <p:ph type="title"/>
          </p:nvPr>
        </p:nvSpPr>
        <p:spPr>
          <a:xfrm>
            <a:off x="8177212" y="634946"/>
            <a:ext cx="3372529" cy="5055904"/>
          </a:xfrm>
        </p:spPr>
        <p:txBody>
          <a:bodyPr anchor="ctr">
            <a:normAutofit/>
          </a:bodyPr>
          <a:lstStyle/>
          <a:p>
            <a:r>
              <a:rPr lang="en-US" dirty="0"/>
              <a:t>THIS IS NOT MEDICAL ADVICE EITHER</a:t>
            </a:r>
          </a:p>
        </p:txBody>
      </p:sp>
      <p:cxnSp>
        <p:nvCxnSpPr>
          <p:cNvPr id="12" name="Straight Connector 11">
            <a:extLst>
              <a:ext uri="{FF2B5EF4-FFF2-40B4-BE49-F238E27FC236}">
                <a16:creationId xmlns:a16="http://schemas.microsoft.com/office/drawing/2014/main" id="{06DA680F-F6AC-453E-A8BF-C5BDED2851DE}"/>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B3BF2E5-C3AB-441F-A430-491119C56D26}"/>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DD07C90B-B81A-473B-8919-CA924E61FFCF}"/>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Content Placeholder 3">
            <a:extLst>
              <a:ext uri="{FF2B5EF4-FFF2-40B4-BE49-F238E27FC236}">
                <a16:creationId xmlns:a16="http://schemas.microsoft.com/office/drawing/2014/main" id="{542D9A9B-9107-4368-AF8E-4F9A7A7238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3413" y="1221928"/>
            <a:ext cx="6910387" cy="3887093"/>
          </a:xfrm>
          <a:prstGeom prst="rect">
            <a:avLst/>
          </a:prstGeom>
        </p:spPr>
      </p:pic>
      <p:sp>
        <p:nvSpPr>
          <p:cNvPr id="5" name="&quot;No&quot; Symbol 7">
            <a:extLst>
              <a:ext uri="{FF2B5EF4-FFF2-40B4-BE49-F238E27FC236}">
                <a16:creationId xmlns:a16="http://schemas.microsoft.com/office/drawing/2014/main" id="{393F819F-F5D8-6C97-3ED9-AE1E0FB23FCD}"/>
              </a:ext>
            </a:extLst>
          </p:cNvPr>
          <p:cNvSpPr/>
          <p:nvPr/>
        </p:nvSpPr>
        <p:spPr>
          <a:xfrm>
            <a:off x="3993199" y="1221929"/>
            <a:ext cx="3397659" cy="3887093"/>
          </a:xfrm>
          <a:prstGeom prst="noSmoking">
            <a:avLst/>
          </a:prstGeom>
          <a:solidFill>
            <a:srgbClr val="FF0000">
              <a:alpha val="2431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90289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13C18E2B-FA02-96A4-BBC6-7E32C56C8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916" y="1223981"/>
            <a:ext cx="5574890" cy="512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743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4B41D-C534-6E49-D494-22573B310B10}"/>
              </a:ext>
            </a:extLst>
          </p:cNvPr>
          <p:cNvSpPr>
            <a:spLocks noGrp="1"/>
          </p:cNvSpPr>
          <p:nvPr>
            <p:ph type="title"/>
          </p:nvPr>
        </p:nvSpPr>
        <p:spPr/>
        <p:txBody>
          <a:bodyPr/>
          <a:lstStyle/>
          <a:p>
            <a:r>
              <a:rPr lang="en-US" dirty="0"/>
              <a:t>The Invisible Workload</a:t>
            </a:r>
          </a:p>
        </p:txBody>
      </p:sp>
      <p:sp>
        <p:nvSpPr>
          <p:cNvPr id="3" name="Content Placeholder 2">
            <a:extLst>
              <a:ext uri="{FF2B5EF4-FFF2-40B4-BE49-F238E27FC236}">
                <a16:creationId xmlns:a16="http://schemas.microsoft.com/office/drawing/2014/main" id="{BF32026C-2784-C817-1834-58389D24C50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1E14781-2DFD-BF25-E9FF-055F7EDCFB25}"/>
              </a:ext>
            </a:extLst>
          </p:cNvPr>
          <p:cNvPicPr>
            <a:picLocks noChangeAspect="1"/>
          </p:cNvPicPr>
          <p:nvPr/>
        </p:nvPicPr>
        <p:blipFill>
          <a:blip r:embed="rId3"/>
          <a:stretch>
            <a:fillRect/>
          </a:stretch>
        </p:blipFill>
        <p:spPr>
          <a:xfrm>
            <a:off x="2209800" y="1253570"/>
            <a:ext cx="7772400" cy="4645785"/>
          </a:xfrm>
          <a:prstGeom prst="rect">
            <a:avLst/>
          </a:prstGeom>
        </p:spPr>
      </p:pic>
    </p:spTree>
    <p:extLst>
      <p:ext uri="{BB962C8B-B14F-4D97-AF65-F5344CB8AC3E}">
        <p14:creationId xmlns:p14="http://schemas.microsoft.com/office/powerpoint/2010/main" val="1725560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48434-56B6-CBE5-2C9C-0AAB22C7836E}"/>
              </a:ext>
            </a:extLst>
          </p:cNvPr>
          <p:cNvSpPr>
            <a:spLocks noGrp="1"/>
          </p:cNvSpPr>
          <p:nvPr>
            <p:ph type="title"/>
          </p:nvPr>
        </p:nvSpPr>
        <p:spPr/>
        <p:txBody>
          <a:bodyPr/>
          <a:lstStyle/>
          <a:p>
            <a:r>
              <a:rPr lang="en-US" dirty="0"/>
              <a:t>The Invisible Workload</a:t>
            </a:r>
          </a:p>
        </p:txBody>
      </p:sp>
      <p:pic>
        <p:nvPicPr>
          <p:cNvPr id="4" name="Content Placeholder 3">
            <a:extLst>
              <a:ext uri="{FF2B5EF4-FFF2-40B4-BE49-F238E27FC236}">
                <a16:creationId xmlns:a16="http://schemas.microsoft.com/office/drawing/2014/main" id="{F6E49D4E-A257-A638-4A0F-38CA5C19C84C}"/>
              </a:ext>
            </a:extLst>
          </p:cNvPr>
          <p:cNvPicPr>
            <a:picLocks noGrp="1" noChangeAspect="1"/>
          </p:cNvPicPr>
          <p:nvPr>
            <p:ph idx="1"/>
          </p:nvPr>
        </p:nvPicPr>
        <p:blipFill>
          <a:blip r:embed="rId2"/>
          <a:stretch>
            <a:fillRect/>
          </a:stretch>
        </p:blipFill>
        <p:spPr>
          <a:xfrm>
            <a:off x="2944036" y="1381125"/>
            <a:ext cx="6364253" cy="4241800"/>
          </a:xfrm>
          <a:prstGeom prst="rect">
            <a:avLst/>
          </a:prstGeom>
        </p:spPr>
      </p:pic>
    </p:spTree>
    <p:extLst>
      <p:ext uri="{BB962C8B-B14F-4D97-AF65-F5344CB8AC3E}">
        <p14:creationId xmlns:p14="http://schemas.microsoft.com/office/powerpoint/2010/main" val="203722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06A99-098F-24D8-70E5-EEFEAF1B3EA3}"/>
              </a:ext>
            </a:extLst>
          </p:cNvPr>
          <p:cNvSpPr>
            <a:spLocks noGrp="1"/>
          </p:cNvSpPr>
          <p:nvPr>
            <p:ph type="title"/>
          </p:nvPr>
        </p:nvSpPr>
        <p:spPr/>
        <p:txBody>
          <a:bodyPr/>
          <a:lstStyle/>
          <a:p>
            <a:r>
              <a:rPr lang="en-US" dirty="0"/>
              <a:t>Decision Fatigue</a:t>
            </a:r>
          </a:p>
        </p:txBody>
      </p:sp>
      <p:sp>
        <p:nvSpPr>
          <p:cNvPr id="3" name="Content Placeholder 2">
            <a:extLst>
              <a:ext uri="{FF2B5EF4-FFF2-40B4-BE49-F238E27FC236}">
                <a16:creationId xmlns:a16="http://schemas.microsoft.com/office/drawing/2014/main" id="{1F768414-5B2E-AA53-B3A4-835C93BC6753}"/>
              </a:ext>
            </a:extLst>
          </p:cNvPr>
          <p:cNvSpPr>
            <a:spLocks noGrp="1"/>
          </p:cNvSpPr>
          <p:nvPr>
            <p:ph idx="1"/>
          </p:nvPr>
        </p:nvSpPr>
        <p:spPr/>
        <p:txBody>
          <a:bodyPr>
            <a:normAutofit fontScale="92500"/>
          </a:bodyPr>
          <a:lstStyle/>
          <a:p>
            <a:pPr marL="0" indent="0">
              <a:lnSpc>
                <a:spcPct val="110000"/>
              </a:lnSpc>
              <a:buNone/>
            </a:pPr>
            <a:r>
              <a:rPr lang="en-US" sz="2800" dirty="0"/>
              <a:t>“As described in a recent </a:t>
            </a:r>
            <a:r>
              <a:rPr lang="en-US" sz="2800" i="1" dirty="0"/>
              <a:t>Elite Daily </a:t>
            </a:r>
            <a:r>
              <a:rPr lang="en-US" sz="2800" dirty="0"/>
              <a:t>article, “…decision fatigue … is a real psychological concept where a person’s productivity suffers as a result of becoming mentally exhausted from making so many irrelevant decisions.” Indeed even when the decisions are not substantial, it is the sheer volume of them that sometimes overwhelms me, mentally. I short circuit. I can’t even remember to put the coffee cup under whatever the thing is that the coffee pours out of. What is the name of that thing? You see?”</a:t>
            </a:r>
          </a:p>
          <a:p>
            <a:pPr marL="0" indent="0">
              <a:lnSpc>
                <a:spcPct val="110000"/>
              </a:lnSpc>
              <a:buNone/>
            </a:pPr>
            <a:r>
              <a:rPr lang="en-US" sz="2400" dirty="0"/>
              <a:t>-Jennifer Meer, </a:t>
            </a:r>
            <a:r>
              <a:rPr lang="en-US" sz="2400" i="1" dirty="0"/>
              <a:t>Scary Mommy</a:t>
            </a:r>
            <a:r>
              <a:rPr lang="en-US" sz="2400" dirty="0"/>
              <a:t>, </a:t>
            </a:r>
            <a:br>
              <a:rPr lang="en-US" sz="2400" dirty="0"/>
            </a:br>
            <a:r>
              <a:rPr lang="en-US" sz="2400" dirty="0"/>
              <a:t>“The Decision Fatigue of Motherhood”</a:t>
            </a:r>
          </a:p>
          <a:p>
            <a:endParaRPr lang="en-US" dirty="0"/>
          </a:p>
        </p:txBody>
      </p:sp>
    </p:spTree>
    <p:extLst>
      <p:ext uri="{BB962C8B-B14F-4D97-AF65-F5344CB8AC3E}">
        <p14:creationId xmlns:p14="http://schemas.microsoft.com/office/powerpoint/2010/main" val="3443349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C55B0-9DA9-36C3-D8DB-92A423C102D8}"/>
              </a:ext>
            </a:extLst>
          </p:cNvPr>
          <p:cNvSpPr>
            <a:spLocks noGrp="1"/>
          </p:cNvSpPr>
          <p:nvPr>
            <p:ph type="title"/>
          </p:nvPr>
        </p:nvSpPr>
        <p:spPr/>
        <p:txBody>
          <a:bodyPr/>
          <a:lstStyle/>
          <a:p>
            <a:r>
              <a:rPr lang="en-US" dirty="0"/>
              <a:t>Wage Gaps</a:t>
            </a:r>
          </a:p>
        </p:txBody>
      </p:sp>
      <p:sp>
        <p:nvSpPr>
          <p:cNvPr id="3" name="Content Placeholder 2">
            <a:extLst>
              <a:ext uri="{FF2B5EF4-FFF2-40B4-BE49-F238E27FC236}">
                <a16:creationId xmlns:a16="http://schemas.microsoft.com/office/drawing/2014/main" id="{4685C6F2-92DD-4705-EC06-EF4309394A61}"/>
              </a:ext>
            </a:extLst>
          </p:cNvPr>
          <p:cNvSpPr>
            <a:spLocks noGrp="1"/>
          </p:cNvSpPr>
          <p:nvPr>
            <p:ph idx="1"/>
          </p:nvPr>
        </p:nvSpPr>
        <p:spPr/>
        <p:txBody>
          <a:bodyPr>
            <a:normAutofit lnSpcReduction="10000"/>
          </a:bodyPr>
          <a:lstStyle/>
          <a:p>
            <a:pPr>
              <a:spcBef>
                <a:spcPts val="0"/>
              </a:spcBef>
              <a:spcAft>
                <a:spcPts val="1200"/>
              </a:spcAft>
            </a:pPr>
            <a:r>
              <a:rPr lang="en-US" b="1" dirty="0">
                <a:solidFill>
                  <a:srgbClr val="000000"/>
                </a:solidFill>
                <a:effectLst/>
                <a:latin typeface="+mn-lt"/>
                <a:ea typeface="Times New Roman" panose="02020603050405020304" pitchFamily="18" charset="0"/>
              </a:rPr>
              <a:t>2020</a:t>
            </a:r>
            <a:r>
              <a:rPr lang="en-US" dirty="0">
                <a:solidFill>
                  <a:srgbClr val="000000"/>
                </a:solidFill>
                <a:effectLst/>
                <a:latin typeface="+mn-lt"/>
                <a:ea typeface="Times New Roman" panose="02020603050405020304" pitchFamily="18" charset="0"/>
              </a:rPr>
              <a:t> women associates and </a:t>
            </a:r>
            <a:r>
              <a:rPr lang="en-US" dirty="0" err="1">
                <a:solidFill>
                  <a:srgbClr val="000000"/>
                </a:solidFill>
                <a:effectLst/>
                <a:latin typeface="+mn-lt"/>
                <a:ea typeface="Times New Roman" panose="02020603050405020304" pitchFamily="18" charset="0"/>
              </a:rPr>
              <a:t>NEPs</a:t>
            </a:r>
            <a:r>
              <a:rPr lang="en-US" dirty="0">
                <a:solidFill>
                  <a:srgbClr val="000000"/>
                </a:solidFill>
                <a:effectLst/>
                <a:latin typeface="+mn-lt"/>
                <a:ea typeface="Times New Roman" panose="02020603050405020304" pitchFamily="18" charset="0"/>
              </a:rPr>
              <a:t> in law firms earned 95% of male compensation.</a:t>
            </a:r>
          </a:p>
          <a:p>
            <a:pPr>
              <a:spcBef>
                <a:spcPts val="0"/>
              </a:spcBef>
              <a:spcAft>
                <a:spcPts val="1200"/>
              </a:spcAft>
            </a:pPr>
            <a:r>
              <a:rPr lang="en-US" b="1" dirty="0">
                <a:solidFill>
                  <a:srgbClr val="000000"/>
                </a:solidFill>
                <a:effectLst/>
                <a:latin typeface="+mn-lt"/>
                <a:ea typeface="Times New Roman" panose="02020603050405020304" pitchFamily="18" charset="0"/>
              </a:rPr>
              <a:t>2020</a:t>
            </a:r>
            <a:r>
              <a:rPr lang="en-US" dirty="0">
                <a:solidFill>
                  <a:srgbClr val="000000"/>
                </a:solidFill>
                <a:effectLst/>
                <a:latin typeface="+mn-lt"/>
                <a:ea typeface="Times New Roman" panose="02020603050405020304" pitchFamily="18" charset="0"/>
              </a:rPr>
              <a:t> women equity partners in law firms earned 78% of male compensation.</a:t>
            </a:r>
          </a:p>
          <a:p>
            <a:pPr>
              <a:spcBef>
                <a:spcPts val="0"/>
              </a:spcBef>
              <a:spcAft>
                <a:spcPts val="1200"/>
              </a:spcAft>
            </a:pPr>
            <a:r>
              <a:rPr lang="en-US" b="1" dirty="0">
                <a:solidFill>
                  <a:srgbClr val="000000"/>
                </a:solidFill>
                <a:effectLst/>
                <a:latin typeface="+mn-lt"/>
                <a:ea typeface="Times New Roman" panose="02020603050405020304" pitchFamily="18" charset="0"/>
              </a:rPr>
              <a:t>2020</a:t>
            </a:r>
            <a:r>
              <a:rPr lang="en-US" dirty="0">
                <a:solidFill>
                  <a:srgbClr val="000000"/>
                </a:solidFill>
                <a:effectLst/>
                <a:latin typeface="+mn-lt"/>
                <a:ea typeface="Times New Roman" panose="02020603050405020304" pitchFamily="18" charset="0"/>
              </a:rPr>
              <a:t> highest paid attorney was female in only 2% of law firms (down from 8% in 2005).</a:t>
            </a:r>
          </a:p>
          <a:p>
            <a:pPr>
              <a:spcBef>
                <a:spcPts val="0"/>
              </a:spcBef>
              <a:spcAft>
                <a:spcPts val="1200"/>
              </a:spcAft>
            </a:pPr>
            <a:r>
              <a:rPr lang="en-US" dirty="0">
                <a:solidFill>
                  <a:srgbClr val="000000"/>
                </a:solidFill>
                <a:effectLst/>
                <a:latin typeface="+mn-lt"/>
                <a:ea typeface="Times New Roman" panose="02020603050405020304" pitchFamily="18" charset="0"/>
              </a:rPr>
              <a:t>54%  of women lawyers in firms reported being denied a salary increase or bonus.</a:t>
            </a:r>
          </a:p>
          <a:p>
            <a:pPr lvl="1">
              <a:spcBef>
                <a:spcPts val="0"/>
              </a:spcBef>
              <a:spcAft>
                <a:spcPts val="1200"/>
              </a:spcAft>
            </a:pPr>
            <a:r>
              <a:rPr lang="en-US" dirty="0">
                <a:solidFill>
                  <a:srgbClr val="000000"/>
                </a:solidFill>
                <a:effectLst/>
                <a:latin typeface="+mn-lt"/>
                <a:ea typeface="Times New Roman" panose="02020603050405020304" pitchFamily="18" charset="0"/>
              </a:rPr>
              <a:t>Compare to 4% of men.</a:t>
            </a:r>
          </a:p>
          <a:p>
            <a:endParaRPr lang="en-US" dirty="0"/>
          </a:p>
        </p:txBody>
      </p:sp>
      <p:sp>
        <p:nvSpPr>
          <p:cNvPr id="5" name="Footer Placeholder 4">
            <a:extLst>
              <a:ext uri="{FF2B5EF4-FFF2-40B4-BE49-F238E27FC236}">
                <a16:creationId xmlns:a16="http://schemas.microsoft.com/office/drawing/2014/main" id="{DF17C0A1-F632-8ED1-4068-D2312735C290}"/>
              </a:ext>
            </a:extLst>
          </p:cNvPr>
          <p:cNvSpPr>
            <a:spLocks noGrp="1"/>
          </p:cNvSpPr>
          <p:nvPr>
            <p:ph type="ftr" sz="quarter" idx="11"/>
          </p:nvPr>
        </p:nvSpPr>
        <p:spPr>
          <a:xfrm>
            <a:off x="530673" y="6328137"/>
            <a:ext cx="5350582" cy="393337"/>
          </a:xfrm>
        </p:spPr>
        <p:txBody>
          <a:bodyPr/>
          <a:lstStyle/>
          <a:p>
            <a:pPr algn="l"/>
            <a:r>
              <a:rPr lang="en-US" dirty="0">
                <a:effectLst/>
                <a:latin typeface="+mn-lt"/>
                <a:ea typeface="Times New Roman" panose="02020603050405020304" pitchFamily="18" charset="0"/>
              </a:rPr>
              <a:t>Sources: National Association of Women Lawyers 2021 Survey Report</a:t>
            </a:r>
            <a:r>
              <a:rPr lang="en-US" dirty="0">
                <a:latin typeface="+mn-lt"/>
                <a:ea typeface="Times New Roman" panose="02020603050405020304" pitchFamily="18" charset="0"/>
              </a:rPr>
              <a:t>; </a:t>
            </a:r>
            <a:r>
              <a:rPr lang="en-US" i="1" dirty="0">
                <a:effectLst/>
                <a:latin typeface="+mn-lt"/>
                <a:ea typeface="Times New Roman" panose="02020603050405020304" pitchFamily="18" charset="0"/>
              </a:rPr>
              <a:t>Walking Out the Door, </a:t>
            </a:r>
            <a:r>
              <a:rPr lang="en-US" dirty="0">
                <a:effectLst/>
                <a:latin typeface="+mn-lt"/>
                <a:ea typeface="Times New Roman" panose="02020603050405020304" pitchFamily="18" charset="0"/>
              </a:rPr>
              <a:t>2019 study by ABA and ALM Intelligence</a:t>
            </a:r>
            <a:r>
              <a:rPr lang="en-US" dirty="0">
                <a:effectLst/>
                <a:latin typeface="+mn-lt"/>
              </a:rPr>
              <a:t> </a:t>
            </a:r>
            <a:endParaRPr lang="en-US" dirty="0">
              <a:latin typeface="+mn-lt"/>
            </a:endParaRPr>
          </a:p>
        </p:txBody>
      </p:sp>
    </p:spTree>
    <p:extLst>
      <p:ext uri="{BB962C8B-B14F-4D97-AF65-F5344CB8AC3E}">
        <p14:creationId xmlns:p14="http://schemas.microsoft.com/office/powerpoint/2010/main" val="3176560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6DED5-9EF7-F887-0E0A-C46CA31C925B}"/>
              </a:ext>
            </a:extLst>
          </p:cNvPr>
          <p:cNvSpPr>
            <a:spLocks noGrp="1"/>
          </p:cNvSpPr>
          <p:nvPr>
            <p:ph type="title"/>
          </p:nvPr>
        </p:nvSpPr>
        <p:spPr/>
        <p:txBody>
          <a:bodyPr/>
          <a:lstStyle/>
          <a:p>
            <a:r>
              <a:rPr lang="en-US" dirty="0"/>
              <a:t>Less Opportunity for Self-Care</a:t>
            </a:r>
          </a:p>
        </p:txBody>
      </p:sp>
      <p:pic>
        <p:nvPicPr>
          <p:cNvPr id="4" name="Picture 2">
            <a:extLst>
              <a:ext uri="{FF2B5EF4-FFF2-40B4-BE49-F238E27FC236}">
                <a16:creationId xmlns:a16="http://schemas.microsoft.com/office/drawing/2014/main" id="{2F6E67B7-908C-D062-AA4B-335E186734C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71252" y="1381125"/>
            <a:ext cx="7683909" cy="424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950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469A3-6898-F615-A325-583E6C0E1384}"/>
              </a:ext>
            </a:extLst>
          </p:cNvPr>
          <p:cNvSpPr>
            <a:spLocks noGrp="1"/>
          </p:cNvSpPr>
          <p:nvPr>
            <p:ph type="title"/>
          </p:nvPr>
        </p:nvSpPr>
        <p:spPr/>
        <p:txBody>
          <a:bodyPr>
            <a:normAutofit/>
          </a:bodyPr>
          <a:lstStyle/>
          <a:p>
            <a:pPr algn="l"/>
            <a:r>
              <a:rPr lang="en-US" sz="3200" dirty="0"/>
              <a:t>Finding Peace &amp; Purpose (aka BALANCE)</a:t>
            </a:r>
          </a:p>
        </p:txBody>
      </p:sp>
      <p:sp>
        <p:nvSpPr>
          <p:cNvPr id="3" name="Content Placeholder 2">
            <a:extLst>
              <a:ext uri="{FF2B5EF4-FFF2-40B4-BE49-F238E27FC236}">
                <a16:creationId xmlns:a16="http://schemas.microsoft.com/office/drawing/2014/main" id="{815C030F-3BB3-105D-87DD-50D272ED6E7D}"/>
              </a:ext>
            </a:extLst>
          </p:cNvPr>
          <p:cNvSpPr>
            <a:spLocks noGrp="1"/>
          </p:cNvSpPr>
          <p:nvPr>
            <p:ph idx="1"/>
          </p:nvPr>
        </p:nvSpPr>
        <p:spPr/>
        <p:txBody>
          <a:bodyPr/>
          <a:lstStyle/>
          <a:p>
            <a:r>
              <a:rPr lang="en-US" dirty="0"/>
              <a:t>Perspective</a:t>
            </a:r>
          </a:p>
          <a:p>
            <a:r>
              <a:rPr lang="en-US" dirty="0"/>
              <a:t>Outsourcing</a:t>
            </a:r>
          </a:p>
          <a:p>
            <a:r>
              <a:rPr lang="en-US" dirty="0"/>
              <a:t>Flexibility</a:t>
            </a:r>
          </a:p>
          <a:p>
            <a:r>
              <a:rPr lang="en-US" dirty="0"/>
              <a:t>Investment </a:t>
            </a:r>
          </a:p>
        </p:txBody>
      </p:sp>
    </p:spTree>
    <p:extLst>
      <p:ext uri="{BB962C8B-B14F-4D97-AF65-F5344CB8AC3E}">
        <p14:creationId xmlns:p14="http://schemas.microsoft.com/office/powerpoint/2010/main" val="537624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29B1F-CD7B-C250-BFEB-B2C0E9EEA5E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5AD87FB-0EA0-19CA-5697-712D07DF935F}"/>
              </a:ext>
            </a:extLst>
          </p:cNvPr>
          <p:cNvPicPr>
            <a:picLocks noGrp="1" noChangeAspect="1"/>
          </p:cNvPicPr>
          <p:nvPr>
            <p:ph idx="1"/>
          </p:nvPr>
        </p:nvPicPr>
        <p:blipFill>
          <a:blip r:embed="rId3"/>
          <a:stretch>
            <a:fillRect/>
          </a:stretch>
        </p:blipFill>
        <p:spPr>
          <a:xfrm>
            <a:off x="1097280" y="286604"/>
            <a:ext cx="9997440" cy="5336321"/>
          </a:xfrm>
        </p:spPr>
      </p:pic>
    </p:spTree>
    <p:extLst>
      <p:ext uri="{BB962C8B-B14F-4D97-AF65-F5344CB8AC3E}">
        <p14:creationId xmlns:p14="http://schemas.microsoft.com/office/powerpoint/2010/main" val="3009161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ADB9-083B-39BC-1855-00A14306CC76}"/>
              </a:ext>
            </a:extLst>
          </p:cNvPr>
          <p:cNvSpPr>
            <a:spLocks noGrp="1"/>
          </p:cNvSpPr>
          <p:nvPr>
            <p:ph type="title"/>
          </p:nvPr>
        </p:nvSpPr>
        <p:spPr/>
        <p:txBody>
          <a:bodyPr anchor="t"/>
          <a:lstStyle/>
          <a:p>
            <a:pPr algn="l"/>
            <a:r>
              <a:rPr lang="en-US" dirty="0"/>
              <a:t>Perspective</a:t>
            </a:r>
            <a:br>
              <a:rPr lang="en-US" dirty="0"/>
            </a:br>
            <a:r>
              <a:rPr lang="en-US" dirty="0"/>
              <a:t>I get to:</a:t>
            </a:r>
          </a:p>
        </p:txBody>
      </p:sp>
      <p:sp>
        <p:nvSpPr>
          <p:cNvPr id="3" name="Content Placeholder 2">
            <a:extLst>
              <a:ext uri="{FF2B5EF4-FFF2-40B4-BE49-F238E27FC236}">
                <a16:creationId xmlns:a16="http://schemas.microsoft.com/office/drawing/2014/main" id="{46375DB5-ED09-4872-A9C0-D0C20D8A7081}"/>
              </a:ext>
            </a:extLst>
          </p:cNvPr>
          <p:cNvSpPr>
            <a:spLocks noGrp="1"/>
          </p:cNvSpPr>
          <p:nvPr>
            <p:ph idx="1"/>
          </p:nvPr>
        </p:nvSpPr>
        <p:spPr/>
        <p:txBody>
          <a:bodyPr/>
          <a:lstStyle/>
          <a:p>
            <a:r>
              <a:rPr lang="en-US" dirty="0"/>
              <a:t>Pay taxes.</a:t>
            </a:r>
          </a:p>
          <a:p>
            <a:r>
              <a:rPr lang="en-US" dirty="0"/>
              <a:t>Work late.</a:t>
            </a:r>
          </a:p>
          <a:p>
            <a:r>
              <a:rPr lang="en-US" dirty="0"/>
              <a:t>Feed my baby in the middle of the night.</a:t>
            </a:r>
          </a:p>
          <a:p>
            <a:r>
              <a:rPr lang="en-US" dirty="0"/>
              <a:t>Sit in traffic.</a:t>
            </a:r>
          </a:p>
          <a:p>
            <a:r>
              <a:rPr lang="en-US" dirty="0"/>
              <a:t>Get a cavity filled.</a:t>
            </a:r>
          </a:p>
          <a:p>
            <a:r>
              <a:rPr lang="en-US" dirty="0"/>
              <a:t>Re-learn math for my third grader’s homework.</a:t>
            </a:r>
          </a:p>
          <a:p>
            <a:r>
              <a:rPr lang="en-US" dirty="0"/>
              <a:t>Listen to people talk about peace and purpose.</a:t>
            </a:r>
          </a:p>
          <a:p>
            <a:pPr lvl="1"/>
            <a:endParaRPr lang="en-US" dirty="0"/>
          </a:p>
        </p:txBody>
      </p:sp>
    </p:spTree>
    <p:extLst>
      <p:ext uri="{BB962C8B-B14F-4D97-AF65-F5344CB8AC3E}">
        <p14:creationId xmlns:p14="http://schemas.microsoft.com/office/powerpoint/2010/main" val="2096411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1DD6C-6BAB-8C3F-2192-8D5AA4461184}"/>
              </a:ext>
            </a:extLst>
          </p:cNvPr>
          <p:cNvSpPr>
            <a:spLocks noGrp="1"/>
          </p:cNvSpPr>
          <p:nvPr>
            <p:ph type="title"/>
          </p:nvPr>
        </p:nvSpPr>
        <p:spPr/>
        <p:txBody>
          <a:bodyPr anchor="t"/>
          <a:lstStyle/>
          <a:p>
            <a:pPr algn="l"/>
            <a:r>
              <a:rPr lang="en-US" dirty="0"/>
              <a:t>Outsource</a:t>
            </a:r>
          </a:p>
        </p:txBody>
      </p:sp>
      <p:sp>
        <p:nvSpPr>
          <p:cNvPr id="3" name="Content Placeholder 2">
            <a:extLst>
              <a:ext uri="{FF2B5EF4-FFF2-40B4-BE49-F238E27FC236}">
                <a16:creationId xmlns:a16="http://schemas.microsoft.com/office/drawing/2014/main" id="{C1F3E78D-E237-E93D-5887-7044E6001C44}"/>
              </a:ext>
            </a:extLst>
          </p:cNvPr>
          <p:cNvSpPr>
            <a:spLocks noGrp="1"/>
          </p:cNvSpPr>
          <p:nvPr>
            <p:ph idx="1"/>
          </p:nvPr>
        </p:nvSpPr>
        <p:spPr/>
        <p:txBody>
          <a:bodyPr>
            <a:normAutofit fontScale="92500" lnSpcReduction="20000"/>
          </a:bodyPr>
          <a:lstStyle/>
          <a:p>
            <a:r>
              <a:rPr lang="en-US" dirty="0"/>
              <a:t>Meal delivery services</a:t>
            </a:r>
          </a:p>
          <a:p>
            <a:r>
              <a:rPr lang="en-US" dirty="0"/>
              <a:t>Online shopping</a:t>
            </a:r>
          </a:p>
          <a:p>
            <a:r>
              <a:rPr lang="en-US" dirty="0"/>
              <a:t>Housekeepers</a:t>
            </a:r>
          </a:p>
          <a:p>
            <a:r>
              <a:rPr lang="en-US" dirty="0"/>
              <a:t>Landscapers</a:t>
            </a:r>
          </a:p>
          <a:p>
            <a:r>
              <a:rPr lang="en-US" dirty="0"/>
              <a:t>Babysitters</a:t>
            </a:r>
          </a:p>
          <a:p>
            <a:r>
              <a:rPr lang="en-US" dirty="0"/>
              <a:t>Handyperson</a:t>
            </a:r>
          </a:p>
          <a:p>
            <a:r>
              <a:rPr lang="en-US" dirty="0"/>
              <a:t>Accountants</a:t>
            </a:r>
          </a:p>
          <a:p>
            <a:r>
              <a:rPr lang="en-US" dirty="0"/>
              <a:t>Financial Planners</a:t>
            </a:r>
          </a:p>
          <a:p>
            <a:r>
              <a:rPr lang="en-US" dirty="0"/>
              <a:t>Convenience Apps – recommendations? </a:t>
            </a:r>
          </a:p>
        </p:txBody>
      </p:sp>
    </p:spTree>
    <p:extLst>
      <p:ext uri="{BB962C8B-B14F-4D97-AF65-F5344CB8AC3E}">
        <p14:creationId xmlns:p14="http://schemas.microsoft.com/office/powerpoint/2010/main" val="819882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32BABF1-56ED-319A-474D-260E768CD5C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54601" y="2430462"/>
            <a:ext cx="2039374"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452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9C747-35D6-0AF7-6022-18C34FC26F35}"/>
              </a:ext>
            </a:extLst>
          </p:cNvPr>
          <p:cNvSpPr>
            <a:spLocks noGrp="1"/>
          </p:cNvSpPr>
          <p:nvPr>
            <p:ph type="title"/>
          </p:nvPr>
        </p:nvSpPr>
        <p:spPr/>
        <p:txBody>
          <a:bodyPr/>
          <a:lstStyle/>
          <a:p>
            <a:r>
              <a:rPr lang="en-US" dirty="0"/>
              <a:t>Priorities, but be FLEXIBLE </a:t>
            </a:r>
          </a:p>
        </p:txBody>
      </p:sp>
      <p:pic>
        <p:nvPicPr>
          <p:cNvPr id="4" name="Content Placeholder 3">
            <a:extLst>
              <a:ext uri="{FF2B5EF4-FFF2-40B4-BE49-F238E27FC236}">
                <a16:creationId xmlns:a16="http://schemas.microsoft.com/office/drawing/2014/main" id="{64534D4B-16C6-26A8-41CD-33BA60526F9D}"/>
              </a:ext>
            </a:extLst>
          </p:cNvPr>
          <p:cNvPicPr>
            <a:picLocks noGrp="1" noChangeAspect="1"/>
          </p:cNvPicPr>
          <p:nvPr>
            <p:ph idx="1"/>
          </p:nvPr>
        </p:nvPicPr>
        <p:blipFill>
          <a:blip r:embed="rId3"/>
          <a:stretch>
            <a:fillRect/>
          </a:stretch>
        </p:blipFill>
        <p:spPr>
          <a:xfrm>
            <a:off x="3459496" y="1635358"/>
            <a:ext cx="5333333" cy="3733333"/>
          </a:xfrm>
          <a:prstGeom prst="rect">
            <a:avLst/>
          </a:prstGeom>
        </p:spPr>
      </p:pic>
    </p:spTree>
    <p:extLst>
      <p:ext uri="{BB962C8B-B14F-4D97-AF65-F5344CB8AC3E}">
        <p14:creationId xmlns:p14="http://schemas.microsoft.com/office/powerpoint/2010/main" val="1473910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AD3A8-E416-9F63-7DC8-EB1B1111DFDF}"/>
              </a:ext>
            </a:extLst>
          </p:cNvPr>
          <p:cNvSpPr>
            <a:spLocks noGrp="1"/>
          </p:cNvSpPr>
          <p:nvPr>
            <p:ph type="title"/>
          </p:nvPr>
        </p:nvSpPr>
        <p:spPr/>
        <p:txBody>
          <a:bodyPr/>
          <a:lstStyle/>
          <a:p>
            <a:r>
              <a:rPr lang="en-US" dirty="0"/>
              <a:t>Invest in YOURSELF</a:t>
            </a:r>
          </a:p>
        </p:txBody>
      </p:sp>
      <p:pic>
        <p:nvPicPr>
          <p:cNvPr id="4" name="Content Placeholder 3">
            <a:extLst>
              <a:ext uri="{FF2B5EF4-FFF2-40B4-BE49-F238E27FC236}">
                <a16:creationId xmlns:a16="http://schemas.microsoft.com/office/drawing/2014/main" id="{FEC86489-C7AB-BE4D-E6ED-79C6D3DD5027}"/>
              </a:ext>
            </a:extLst>
          </p:cNvPr>
          <p:cNvPicPr>
            <a:picLocks noGrp="1" noChangeAspect="1"/>
          </p:cNvPicPr>
          <p:nvPr>
            <p:ph idx="1"/>
          </p:nvPr>
        </p:nvPicPr>
        <p:blipFill>
          <a:blip r:embed="rId3"/>
          <a:stretch>
            <a:fillRect/>
          </a:stretch>
        </p:blipFill>
        <p:spPr>
          <a:xfrm>
            <a:off x="3970110" y="1381125"/>
            <a:ext cx="4312106" cy="4241800"/>
          </a:xfrm>
          <a:prstGeom prst="rect">
            <a:avLst/>
          </a:prstGeom>
        </p:spPr>
      </p:pic>
    </p:spTree>
    <p:extLst>
      <p:ext uri="{BB962C8B-B14F-4D97-AF65-F5344CB8AC3E}">
        <p14:creationId xmlns:p14="http://schemas.microsoft.com/office/powerpoint/2010/main" val="1988731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2A3B0-8790-42AC-9BB9-680AC13D5876}"/>
              </a:ext>
            </a:extLst>
          </p:cNvPr>
          <p:cNvSpPr>
            <a:spLocks noGrp="1"/>
          </p:cNvSpPr>
          <p:nvPr>
            <p:ph type="title"/>
          </p:nvPr>
        </p:nvSpPr>
        <p:spPr/>
        <p:txBody>
          <a:bodyPr/>
          <a:lstStyle/>
          <a:p>
            <a:r>
              <a:rPr lang="en-US" dirty="0"/>
              <a:t>Q&amp;A</a:t>
            </a:r>
          </a:p>
        </p:txBody>
      </p:sp>
      <p:pic>
        <p:nvPicPr>
          <p:cNvPr id="5" name="Picture 4">
            <a:extLst>
              <a:ext uri="{FF2B5EF4-FFF2-40B4-BE49-F238E27FC236}">
                <a16:creationId xmlns:a16="http://schemas.microsoft.com/office/drawing/2014/main" id="{68979A2F-9829-4BF0-873B-FB274EC68E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499582"/>
            <a:ext cx="7620000" cy="408051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B1CDC0C3-723F-4FE1-B8E8-516059A5FE37}"/>
              </a:ext>
            </a:extLst>
          </p:cNvPr>
          <p:cNvSpPr txBox="1"/>
          <p:nvPr/>
        </p:nvSpPr>
        <p:spPr>
          <a:xfrm>
            <a:off x="2660073" y="2964873"/>
            <a:ext cx="3879273" cy="1754326"/>
          </a:xfrm>
          <a:prstGeom prst="rect">
            <a:avLst/>
          </a:prstGeom>
          <a:noFill/>
        </p:spPr>
        <p:txBody>
          <a:bodyPr wrap="square" rtlCol="0">
            <a:spAutoFit/>
          </a:bodyPr>
          <a:lstStyle/>
          <a:p>
            <a:r>
              <a:rPr lang="en-US" sz="2400" dirty="0">
                <a:solidFill>
                  <a:srgbClr val="FFB600"/>
                </a:solidFill>
                <a:effectLst>
                  <a:outerShdw blurRad="38100" dist="38100" dir="2700000" algn="tl">
                    <a:srgbClr val="000000">
                      <a:alpha val="43137"/>
                    </a:srgbClr>
                  </a:outerShdw>
                </a:effectLst>
                <a:latin typeface="Arial Black" panose="020B0A04020102020204" pitchFamily="34" charset="0"/>
              </a:rPr>
              <a:t>Ashley Hardesty Odell</a:t>
            </a:r>
          </a:p>
          <a:p>
            <a:r>
              <a:rPr lang="en-US" dirty="0">
                <a:solidFill>
                  <a:srgbClr val="FFB600"/>
                </a:solidFill>
                <a:effectLst>
                  <a:outerShdw blurRad="38100" dist="38100" dir="2700000" algn="tl">
                    <a:srgbClr val="000000">
                      <a:alpha val="43137"/>
                    </a:srgbClr>
                  </a:outerShdw>
                </a:effectLst>
                <a:latin typeface="Arial Black" panose="020B0A04020102020204" pitchFamily="34" charset="0"/>
              </a:rPr>
              <a:t>she/her/hers</a:t>
            </a:r>
          </a:p>
          <a:p>
            <a:r>
              <a:rPr lang="en-US" dirty="0">
                <a:solidFill>
                  <a:schemeClr val="bg1"/>
                </a:solidFill>
                <a:latin typeface="Arial" panose="020B0604020202020204" pitchFamily="34" charset="0"/>
                <a:cs typeface="Arial" panose="020B0604020202020204" pitchFamily="34" charset="0"/>
              </a:rPr>
              <a:t>ahardestyodell@bowlesrice.com</a:t>
            </a:r>
          </a:p>
          <a:p>
            <a:endParaRPr lang="en-US" sz="2000" dirty="0">
              <a:solidFill>
                <a:schemeClr val="bg1"/>
              </a:solidFill>
              <a:latin typeface="Arial Black" panose="020B0A04020102020204" pitchFamily="34" charset="0"/>
            </a:endParaRPr>
          </a:p>
          <a:p>
            <a:r>
              <a:rPr lang="en-US" sz="2800" dirty="0">
                <a:solidFill>
                  <a:schemeClr val="bg1"/>
                </a:solidFill>
                <a:latin typeface="Arial Black" panose="020B0A04020102020204" pitchFamily="34" charset="0"/>
              </a:rPr>
              <a:t>304-285-2522</a:t>
            </a:r>
          </a:p>
        </p:txBody>
      </p:sp>
    </p:spTree>
    <p:extLst>
      <p:ext uri="{BB962C8B-B14F-4D97-AF65-F5344CB8AC3E}">
        <p14:creationId xmlns:p14="http://schemas.microsoft.com/office/powerpoint/2010/main" val="1018714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9BCCF9-4AAA-ADC2-F6E2-DE147EC573A1}"/>
              </a:ext>
            </a:extLst>
          </p:cNvPr>
          <p:cNvSpPr>
            <a:spLocks noGrp="1"/>
          </p:cNvSpPr>
          <p:nvPr>
            <p:ph type="ctrTitle"/>
          </p:nvPr>
        </p:nvSpPr>
        <p:spPr>
          <a:xfrm>
            <a:off x="6905528" y="2209519"/>
            <a:ext cx="4931568" cy="2210972"/>
          </a:xfrm>
        </p:spPr>
        <p:txBody>
          <a:bodyPr anchor="b">
            <a:noAutofit/>
          </a:bodyPr>
          <a:lstStyle/>
          <a:p>
            <a:pPr marL="0" indent="0" algn="l">
              <a:buNone/>
            </a:pPr>
            <a:r>
              <a:rPr lang="en-US" sz="5400" b="1" dirty="0">
                <a:effectLst/>
                <a:cs typeface="Roboto" panose="02000000000000000000" pitchFamily="2" charset="0"/>
              </a:rPr>
              <a:t>“Life is hard. After all,</a:t>
            </a:r>
            <a:br>
              <a:rPr lang="en-US" sz="5400" b="1" dirty="0">
                <a:effectLst/>
                <a:cs typeface="Roboto" panose="02000000000000000000" pitchFamily="2" charset="0"/>
              </a:rPr>
            </a:br>
            <a:r>
              <a:rPr lang="en-US" sz="5400" b="1" dirty="0">
                <a:effectLst/>
                <a:cs typeface="Roboto" panose="02000000000000000000" pitchFamily="2" charset="0"/>
              </a:rPr>
              <a:t>it kills you.”</a:t>
            </a:r>
            <a:endParaRPr lang="en-US" sz="5400" dirty="0"/>
          </a:p>
        </p:txBody>
      </p:sp>
      <p:sp>
        <p:nvSpPr>
          <p:cNvPr id="7" name="Text Placeholder 2">
            <a:extLst>
              <a:ext uri="{FF2B5EF4-FFF2-40B4-BE49-F238E27FC236}">
                <a16:creationId xmlns:a16="http://schemas.microsoft.com/office/drawing/2014/main" id="{6A9D84CF-361A-C2B2-B637-75BF9078F748}"/>
              </a:ext>
            </a:extLst>
          </p:cNvPr>
          <p:cNvSpPr txBox="1">
            <a:spLocks/>
          </p:cNvSpPr>
          <p:nvPr/>
        </p:nvSpPr>
        <p:spPr>
          <a:xfrm>
            <a:off x="6905529" y="4508173"/>
            <a:ext cx="3421887" cy="1500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a:p>
        </p:txBody>
      </p:sp>
      <p:pic>
        <p:nvPicPr>
          <p:cNvPr id="8" name="Picture 7">
            <a:extLst>
              <a:ext uri="{FF2B5EF4-FFF2-40B4-BE49-F238E27FC236}">
                <a16:creationId xmlns:a16="http://schemas.microsoft.com/office/drawing/2014/main" id="{AA804C07-9595-31D9-149E-5D59E2101AB2}"/>
              </a:ext>
            </a:extLst>
          </p:cNvPr>
          <p:cNvPicPr>
            <a:picLocks noChangeAspect="1"/>
          </p:cNvPicPr>
          <p:nvPr/>
        </p:nvPicPr>
        <p:blipFill>
          <a:blip r:embed="rId3"/>
          <a:stretch>
            <a:fillRect/>
          </a:stretch>
        </p:blipFill>
        <p:spPr>
          <a:xfrm>
            <a:off x="1" y="0"/>
            <a:ext cx="5286472" cy="6371303"/>
          </a:xfrm>
          <a:prstGeom prst="rect">
            <a:avLst/>
          </a:prstGeom>
        </p:spPr>
      </p:pic>
    </p:spTree>
    <p:extLst>
      <p:ext uri="{BB962C8B-B14F-4D97-AF65-F5344CB8AC3E}">
        <p14:creationId xmlns:p14="http://schemas.microsoft.com/office/powerpoint/2010/main" val="1135073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8AB6-9668-7DDB-6B68-D577D65999D5}"/>
              </a:ext>
            </a:extLst>
          </p:cNvPr>
          <p:cNvSpPr>
            <a:spLocks noGrp="1"/>
          </p:cNvSpPr>
          <p:nvPr>
            <p:ph type="title"/>
          </p:nvPr>
        </p:nvSpPr>
        <p:spPr/>
        <p:txBody>
          <a:bodyPr/>
          <a:lstStyle/>
          <a:p>
            <a:r>
              <a:rPr lang="en-US" dirty="0"/>
              <a:t>What is Lawyer Well-Being?</a:t>
            </a:r>
          </a:p>
        </p:txBody>
      </p:sp>
      <p:pic>
        <p:nvPicPr>
          <p:cNvPr id="4" name="Content Placeholder 3">
            <a:extLst>
              <a:ext uri="{FF2B5EF4-FFF2-40B4-BE49-F238E27FC236}">
                <a16:creationId xmlns:a16="http://schemas.microsoft.com/office/drawing/2014/main" id="{2D0B2CCB-C2FA-A977-E8B8-EA5D5A4930F5}"/>
              </a:ext>
            </a:extLst>
          </p:cNvPr>
          <p:cNvPicPr>
            <a:picLocks noGrp="1" noChangeAspect="1"/>
          </p:cNvPicPr>
          <p:nvPr>
            <p:ph idx="1"/>
          </p:nvPr>
        </p:nvPicPr>
        <p:blipFill>
          <a:blip r:embed="rId3"/>
          <a:stretch>
            <a:fillRect/>
          </a:stretch>
        </p:blipFill>
        <p:spPr>
          <a:xfrm>
            <a:off x="3552860" y="1381125"/>
            <a:ext cx="5146606" cy="4241800"/>
          </a:xfrm>
          <a:prstGeom prst="rect">
            <a:avLst/>
          </a:prstGeom>
        </p:spPr>
      </p:pic>
    </p:spTree>
    <p:extLst>
      <p:ext uri="{BB962C8B-B14F-4D97-AF65-F5344CB8AC3E}">
        <p14:creationId xmlns:p14="http://schemas.microsoft.com/office/powerpoint/2010/main" val="865781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490D0-3672-446A-AC12-B4830333BDDD}"/>
              </a:ext>
              <a:ext uri="{C183D7F6-B498-43B3-948B-1728B52AA6E4}">
                <adec:decorative xmlns:adec="http://schemas.microsoft.com/office/drawing/2017/decorative" xmlns:p14="http://schemas.microsoft.com/office/powerpoint/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9CB82C2-DF65-4EC1-8280-F201D50F570B}"/>
              </a:ext>
              <a:ext uri="{C183D7F6-B498-43B3-948B-1728B52AA6E4}">
                <adec:decorative xmlns:adec="http://schemas.microsoft.com/office/drawing/2017/decorative" xmlns:p14="http://schemas.microsoft.com/office/powerpoint/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7E1D4427-852B-4B37-8E76-0E9F1810BA2A}"/>
              </a:ext>
              <a:ext uri="{C183D7F6-B498-43B3-948B-1728B52AA6E4}">
                <adec:decorative xmlns:adec="http://schemas.microsoft.com/office/drawing/2017/decorative" xmlns:p14="http://schemas.microsoft.com/office/powerpoint/2010/main" xmlns:p16="http://schemas.microsoft.com/office/powerpoint/2015/main" xmlns:a16="http://schemas.microsoft.com/office/drawing/2014/main"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5A1B47C8-47A0-4A88-8830-6DEA3B5DE392}"/>
              </a:ext>
              <a:ext uri="{C183D7F6-B498-43B3-948B-1728B52AA6E4}">
                <adec:decorative xmlns:adec="http://schemas.microsoft.com/office/drawing/2017/decorative" xmlns:p14="http://schemas.microsoft.com/office/powerpoint/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84BBFDD-E720-4805-A9C8-129FBBF6DD70}"/>
              </a:ext>
              <a:ext uri="{C183D7F6-B498-43B3-948B-1728B52AA6E4}">
                <adec:decorative xmlns:adec="http://schemas.microsoft.com/office/drawing/2017/decorative" xmlns:p14="http://schemas.microsoft.com/office/powerpoint/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C6A4B68-E49B-42CE-95DB-2933482577B3}"/>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000" dirty="0">
                <a:solidFill>
                  <a:srgbClr val="FFFFFF"/>
                </a:solidFill>
                <a:latin typeface="+mj-lt"/>
              </a:rPr>
              <a:t>AGENDA</a:t>
            </a:r>
          </a:p>
        </p:txBody>
      </p:sp>
      <p:sp>
        <p:nvSpPr>
          <p:cNvPr id="19" name="Rectangle 18">
            <a:extLst>
              <a:ext uri="{FF2B5EF4-FFF2-40B4-BE49-F238E27FC236}">
                <a16:creationId xmlns:a16="http://schemas.microsoft.com/office/drawing/2014/main" id="{5AC4BE46-4A77-42FE-9D15-065CDB2F847C}"/>
              </a:ext>
              <a:ext uri="{C183D7F6-B498-43B3-948B-1728B52AA6E4}">
                <adec:decorative xmlns:adec="http://schemas.microsoft.com/office/drawing/2017/decorative" xmlns:p14="http://schemas.microsoft.com/office/powerpoint/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08E7511A-F001-78B3-9725-97A06B4F7F84}"/>
              </a:ext>
            </a:extLst>
          </p:cNvPr>
          <p:cNvSpPr>
            <a:spLocks noGrp="1"/>
          </p:cNvSpPr>
          <p:nvPr>
            <p:ph idx="1"/>
          </p:nvPr>
        </p:nvSpPr>
        <p:spPr/>
        <p:txBody>
          <a:bodyPr/>
          <a:lstStyle/>
          <a:p>
            <a:r>
              <a:rPr lang="en-US" dirty="0"/>
              <a:t>The lawyer-wellness (dis)connection </a:t>
            </a:r>
          </a:p>
          <a:p>
            <a:r>
              <a:rPr lang="en-US" dirty="0"/>
              <a:t>Barriers to lawyer well-being</a:t>
            </a:r>
          </a:p>
          <a:p>
            <a:r>
              <a:rPr lang="en-US" dirty="0"/>
              <a:t>Resources to navigate those barriers</a:t>
            </a:r>
          </a:p>
          <a:p>
            <a:r>
              <a:rPr lang="en-US" dirty="0"/>
              <a:t>Other challenges to consider</a:t>
            </a:r>
          </a:p>
          <a:p>
            <a:r>
              <a:rPr lang="en-US" dirty="0"/>
              <a:t>Tips for finding peace and purpose</a:t>
            </a:r>
          </a:p>
        </p:txBody>
      </p:sp>
    </p:spTree>
    <p:extLst>
      <p:ext uri="{BB962C8B-B14F-4D97-AF65-F5344CB8AC3E}">
        <p14:creationId xmlns:p14="http://schemas.microsoft.com/office/powerpoint/2010/main" val="4170091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81C71-DCE0-EB9C-D07F-6782437BB240}"/>
              </a:ext>
            </a:extLst>
          </p:cNvPr>
          <p:cNvSpPr>
            <a:spLocks noGrp="1"/>
          </p:cNvSpPr>
          <p:nvPr>
            <p:ph type="title"/>
          </p:nvPr>
        </p:nvSpPr>
        <p:spPr/>
        <p:txBody>
          <a:bodyPr/>
          <a:lstStyle/>
          <a:p>
            <a:r>
              <a:rPr lang="en-US" dirty="0"/>
              <a:t>The Lawyer-Wellness (Dis)Connection</a:t>
            </a:r>
          </a:p>
        </p:txBody>
      </p:sp>
      <p:sp>
        <p:nvSpPr>
          <p:cNvPr id="3" name="Content Placeholder 2">
            <a:extLst>
              <a:ext uri="{FF2B5EF4-FFF2-40B4-BE49-F238E27FC236}">
                <a16:creationId xmlns:a16="http://schemas.microsoft.com/office/drawing/2014/main" id="{769EC09D-860D-4B46-AF31-5846848CA5A4}"/>
              </a:ext>
            </a:extLst>
          </p:cNvPr>
          <p:cNvSpPr>
            <a:spLocks noGrp="1"/>
          </p:cNvSpPr>
          <p:nvPr>
            <p:ph idx="1"/>
          </p:nvPr>
        </p:nvSpPr>
        <p:spPr/>
        <p:txBody>
          <a:bodyPr/>
          <a:lstStyle/>
          <a:p>
            <a:r>
              <a:rPr lang="en-US" dirty="0">
                <a:solidFill>
                  <a:srgbClr val="000000"/>
                </a:solidFill>
                <a:effectLst/>
                <a:latin typeface="+mn-lt"/>
                <a:ea typeface="Times New Roman" panose="02020603050405020304" pitchFamily="18" charset="0"/>
              </a:rPr>
              <a:t>24% of female lawyers, and 17% of male lawyers, considered leaving the legal profession due to mental health problems, burnout or stress.</a:t>
            </a:r>
          </a:p>
          <a:p>
            <a:r>
              <a:rPr lang="en-US" dirty="0">
                <a:solidFill>
                  <a:srgbClr val="000000"/>
                </a:solidFill>
                <a:effectLst/>
                <a:latin typeface="+mn-lt"/>
                <a:ea typeface="Times New Roman" panose="02020603050405020304" pitchFamily="18" charset="0"/>
              </a:rPr>
              <a:t>67% of female lawyers, and 49% of male lawyers, reported moderate to severe stress. </a:t>
            </a:r>
          </a:p>
          <a:p>
            <a:r>
              <a:rPr lang="en-US" dirty="0">
                <a:solidFill>
                  <a:srgbClr val="000000"/>
                </a:solidFill>
                <a:effectLst/>
                <a:latin typeface="+mn-lt"/>
                <a:ea typeface="Times New Roman" panose="02020603050405020304" pitchFamily="18" charset="0"/>
              </a:rPr>
              <a:t>23% of female lawyers, and 15% of male lawyers, reported moderate or severe anxiety.</a:t>
            </a:r>
          </a:p>
          <a:p>
            <a:endParaRPr lang="en-US" dirty="0">
              <a:solidFill>
                <a:srgbClr val="000000"/>
              </a:solidFill>
              <a:effectLst/>
              <a:latin typeface="+mn-lt"/>
              <a:ea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B8EF3370-8549-E045-BA75-6F495AE114E6}"/>
              </a:ext>
            </a:extLst>
          </p:cNvPr>
          <p:cNvSpPr txBox="1"/>
          <p:nvPr/>
        </p:nvSpPr>
        <p:spPr>
          <a:xfrm>
            <a:off x="3046771" y="4455843"/>
            <a:ext cx="6098458" cy="1477328"/>
          </a:xfrm>
          <a:prstGeom prst="rect">
            <a:avLst/>
          </a:prstGeom>
          <a:noFill/>
        </p:spPr>
        <p:txBody>
          <a:bodyPr wrap="square">
            <a:spAutoFit/>
          </a:bodyPr>
          <a:lstStyle/>
          <a:p>
            <a:pPr algn="l"/>
            <a:r>
              <a:rPr lang="en-US" dirty="0">
                <a:latin typeface="+mn-lt"/>
                <a:ea typeface="Times New Roman" panose="02020603050405020304" pitchFamily="18" charset="0"/>
              </a:rPr>
              <a:t>Source: </a:t>
            </a:r>
            <a:r>
              <a:rPr lang="en-US" i="1" dirty="0">
                <a:latin typeface="+mn-lt"/>
                <a:ea typeface="Times New Roman" panose="02020603050405020304" pitchFamily="18" charset="0"/>
              </a:rPr>
              <a:t>Stress, drink leave: An examination of gender-specific risk factors for mental health problems and attrition among licensed attorneys</a:t>
            </a:r>
            <a:r>
              <a:rPr lang="en-US" dirty="0">
                <a:latin typeface="+mn-lt"/>
                <a:ea typeface="Times New Roman" panose="02020603050405020304" pitchFamily="18" charset="0"/>
              </a:rPr>
              <a:t>, May 2021 – reporting from a 2020 survey of 3000 lawyers sponsored by California Lawyers Association and the D.C. Bar</a:t>
            </a:r>
            <a:endParaRPr lang="en-US" dirty="0">
              <a:latin typeface="+mn-lt"/>
            </a:endParaRPr>
          </a:p>
        </p:txBody>
      </p:sp>
    </p:spTree>
    <p:extLst>
      <p:ext uri="{BB962C8B-B14F-4D97-AF65-F5344CB8AC3E}">
        <p14:creationId xmlns:p14="http://schemas.microsoft.com/office/powerpoint/2010/main" val="3232932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81C71-DCE0-EB9C-D07F-6782437BB240}"/>
              </a:ext>
            </a:extLst>
          </p:cNvPr>
          <p:cNvSpPr>
            <a:spLocks noGrp="1"/>
          </p:cNvSpPr>
          <p:nvPr>
            <p:ph type="title"/>
          </p:nvPr>
        </p:nvSpPr>
        <p:spPr/>
        <p:txBody>
          <a:bodyPr/>
          <a:lstStyle/>
          <a:p>
            <a:r>
              <a:rPr lang="en-US" dirty="0"/>
              <a:t>The Lawyer-Wellness (Dis)Connection</a:t>
            </a:r>
          </a:p>
        </p:txBody>
      </p:sp>
      <p:sp>
        <p:nvSpPr>
          <p:cNvPr id="3" name="Content Placeholder 2">
            <a:extLst>
              <a:ext uri="{FF2B5EF4-FFF2-40B4-BE49-F238E27FC236}">
                <a16:creationId xmlns:a16="http://schemas.microsoft.com/office/drawing/2014/main" id="{769EC09D-860D-4B46-AF31-5846848CA5A4}"/>
              </a:ext>
            </a:extLst>
          </p:cNvPr>
          <p:cNvSpPr>
            <a:spLocks noGrp="1"/>
          </p:cNvSpPr>
          <p:nvPr>
            <p:ph idx="1"/>
          </p:nvPr>
        </p:nvSpPr>
        <p:spPr/>
        <p:txBody>
          <a:bodyPr/>
          <a:lstStyle/>
          <a:p>
            <a:pPr algn="just">
              <a:spcBef>
                <a:spcPts val="0"/>
              </a:spcBef>
              <a:spcAft>
                <a:spcPts val="1200"/>
              </a:spcAft>
            </a:pPr>
            <a:r>
              <a:rPr lang="en-US" dirty="0">
                <a:solidFill>
                  <a:srgbClr val="000000"/>
                </a:solidFill>
                <a:effectLst/>
                <a:latin typeface="+mn-lt"/>
                <a:ea typeface="Times New Roman" panose="02020603050405020304" pitchFamily="18" charset="0"/>
              </a:rPr>
              <a:t>20% of female lawyers, and 15% of male lawyers, reported moderate or severe depression.</a:t>
            </a:r>
          </a:p>
          <a:p>
            <a:pPr algn="just">
              <a:spcBef>
                <a:spcPts val="0"/>
              </a:spcBef>
              <a:spcAft>
                <a:spcPts val="1200"/>
              </a:spcAft>
            </a:pPr>
            <a:r>
              <a:rPr lang="en-US" dirty="0">
                <a:solidFill>
                  <a:srgbClr val="000000"/>
                </a:solidFill>
                <a:effectLst/>
                <a:latin typeface="+mn-lt"/>
                <a:ea typeface="Times New Roman" panose="02020603050405020304" pitchFamily="18" charset="0"/>
              </a:rPr>
              <a:t>34% of female lawyers, and 25% of male lawyers, reported “hazardous drinking.”</a:t>
            </a:r>
          </a:p>
          <a:p>
            <a:pPr lvl="1">
              <a:spcBef>
                <a:spcPts val="0"/>
              </a:spcBef>
              <a:spcAft>
                <a:spcPts val="1200"/>
              </a:spcAft>
            </a:pPr>
            <a:r>
              <a:rPr lang="en-US" dirty="0">
                <a:solidFill>
                  <a:srgbClr val="000000"/>
                </a:solidFill>
                <a:effectLst/>
                <a:latin typeface="+mn-lt"/>
                <a:ea typeface="Times New Roman" panose="02020603050405020304" pitchFamily="18" charset="0"/>
              </a:rPr>
              <a:t>“Hazardous drinking” is based on how often the individual drinks, how many drinks the individual consumes when they do drink, and how often the individual has six or more drinks on one occasion.</a:t>
            </a:r>
          </a:p>
          <a:p>
            <a:endParaRPr lang="en-US" dirty="0">
              <a:solidFill>
                <a:srgbClr val="000000"/>
              </a:solidFill>
              <a:effectLst/>
              <a:latin typeface="+mn-lt"/>
              <a:ea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B8EF3370-8549-E045-BA75-6F495AE114E6}"/>
              </a:ext>
            </a:extLst>
          </p:cNvPr>
          <p:cNvSpPr txBox="1"/>
          <p:nvPr/>
        </p:nvSpPr>
        <p:spPr>
          <a:xfrm>
            <a:off x="3046771" y="4455843"/>
            <a:ext cx="6098458" cy="1477328"/>
          </a:xfrm>
          <a:prstGeom prst="rect">
            <a:avLst/>
          </a:prstGeom>
          <a:noFill/>
        </p:spPr>
        <p:txBody>
          <a:bodyPr wrap="square">
            <a:spAutoFit/>
          </a:bodyPr>
          <a:lstStyle/>
          <a:p>
            <a:pPr algn="l"/>
            <a:r>
              <a:rPr lang="en-US" dirty="0">
                <a:latin typeface="+mn-lt"/>
                <a:ea typeface="Times New Roman" panose="02020603050405020304" pitchFamily="18" charset="0"/>
              </a:rPr>
              <a:t>Source: </a:t>
            </a:r>
            <a:r>
              <a:rPr lang="en-US" i="1" dirty="0">
                <a:latin typeface="+mn-lt"/>
                <a:ea typeface="Times New Roman" panose="02020603050405020304" pitchFamily="18" charset="0"/>
              </a:rPr>
              <a:t>Stress, drink leave: An examination of gender-specific risk factors for mental health problems and attrition among licensed attorneys</a:t>
            </a:r>
            <a:r>
              <a:rPr lang="en-US" dirty="0">
                <a:latin typeface="+mn-lt"/>
                <a:ea typeface="Times New Roman" panose="02020603050405020304" pitchFamily="18" charset="0"/>
              </a:rPr>
              <a:t>, May 2021 – reporting from a 2020 survey of 3000 lawyers sponsored by California Lawyers Association and the D.C. Bar</a:t>
            </a:r>
            <a:endParaRPr lang="en-US" dirty="0">
              <a:latin typeface="+mn-lt"/>
            </a:endParaRPr>
          </a:p>
        </p:txBody>
      </p:sp>
    </p:spTree>
    <p:extLst>
      <p:ext uri="{BB962C8B-B14F-4D97-AF65-F5344CB8AC3E}">
        <p14:creationId xmlns:p14="http://schemas.microsoft.com/office/powerpoint/2010/main" val="3717403019"/>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1605</Words>
  <Application>Microsoft Office PowerPoint</Application>
  <PresentationFormat>Widescreen</PresentationFormat>
  <Paragraphs>206</Paragraphs>
  <Slides>42</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Arial Black</vt:lpstr>
      <vt:lpstr>Calibri</vt:lpstr>
      <vt:lpstr>Calibri Light</vt:lpstr>
      <vt:lpstr>Open Sans</vt:lpstr>
      <vt:lpstr>Roboto</vt:lpstr>
      <vt:lpstr>Times New Roman</vt:lpstr>
      <vt:lpstr>Retrospect</vt:lpstr>
      <vt:lpstr> PRESSURE POINTS: Navigating a Path to Lawyer Well-Being</vt:lpstr>
      <vt:lpstr>Disclaimer</vt:lpstr>
      <vt:lpstr>THIS IS NOT MEDICAL ADVICE EITHER</vt:lpstr>
      <vt:lpstr>PowerPoint Presentation</vt:lpstr>
      <vt:lpstr>“Life is hard. After all, it kills you.”</vt:lpstr>
      <vt:lpstr>What is Lawyer Well-Being?</vt:lpstr>
      <vt:lpstr>AGENDA</vt:lpstr>
      <vt:lpstr>The Lawyer-Wellness (Dis)Connection</vt:lpstr>
      <vt:lpstr>The Lawyer-Wellness (Dis)Connection</vt:lpstr>
      <vt:lpstr>The Lawyer-Wellness (Dis)Connection</vt:lpstr>
      <vt:lpstr>The Lawyer-Wellness (Dis)Connection</vt:lpstr>
      <vt:lpstr>Barriers to Lawyer Wellness</vt:lpstr>
      <vt:lpstr>Our profession is rooted in conflict.</vt:lpstr>
      <vt:lpstr>Easy answers are few and far between.</vt:lpstr>
      <vt:lpstr>Stigma associated with seeking help. </vt:lpstr>
      <vt:lpstr>Burnout and lack of recovery.</vt:lpstr>
      <vt:lpstr>Resources to navigate wellness barriers:</vt:lpstr>
      <vt:lpstr>Mission of WVJLAP </vt:lpstr>
      <vt:lpstr>Services of WVJLAP</vt:lpstr>
      <vt:lpstr>Scope of WVJLAP Services</vt:lpstr>
      <vt:lpstr>WVJLAP Offers Stress Reduction Support </vt:lpstr>
      <vt:lpstr>Challenges vs. Potential</vt:lpstr>
      <vt:lpstr>Another challenge? Generational Diversity.</vt:lpstr>
      <vt:lpstr>Generation Identity</vt:lpstr>
      <vt:lpstr>Generation Identity</vt:lpstr>
      <vt:lpstr>Generation Identity</vt:lpstr>
      <vt:lpstr>PowerPoint Presentation</vt:lpstr>
      <vt:lpstr>Balance Feels Impossible. </vt:lpstr>
      <vt:lpstr>Imbalances in Division of Labor</vt:lpstr>
      <vt:lpstr>PowerPoint Presentation</vt:lpstr>
      <vt:lpstr>The Invisible Workload</vt:lpstr>
      <vt:lpstr>The Invisible Workload</vt:lpstr>
      <vt:lpstr>Decision Fatigue</vt:lpstr>
      <vt:lpstr>Wage Gaps</vt:lpstr>
      <vt:lpstr>Less Opportunity for Self-Care</vt:lpstr>
      <vt:lpstr>Finding Peace &amp; Purpose (aka BALANCE)</vt:lpstr>
      <vt:lpstr>PowerPoint Presentation</vt:lpstr>
      <vt:lpstr>Perspective I get to:</vt:lpstr>
      <vt:lpstr>Outsource</vt:lpstr>
      <vt:lpstr>Priorities, but be FLEXIBLE </vt:lpstr>
      <vt:lpstr>Invest in YOURSELF</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PRESSURE POINTS: Navigating a Path to Lawyer Well-Being</dc:title>
  <dc:creator>Mary Jane Pickens</dc:creator>
  <cp:lastModifiedBy>Mary Jane Pickens</cp:lastModifiedBy>
  <cp:revision>1</cp:revision>
  <dcterms:created xsi:type="dcterms:W3CDTF">1900-01-01T05:00:00Z</dcterms:created>
  <dcterms:modified xsi:type="dcterms:W3CDTF">2023-09-01T12:06:37Z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0x010100A4316978EDC2504E8496EE9C216FBEC1</vt:lpwstr>
  </property>
  <property fmtid="{D5CDD505-2E9C-101B-9397-08002B2CF9AE}" pid="3" name="Order">
    <vt:r8>20300</vt:r8>
  </property>
</Properties>
</file>