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30"/>
  </p:notesMasterIdLst>
  <p:sldIdLst>
    <p:sldId id="256" r:id="rId2"/>
    <p:sldId id="257" r:id="rId3"/>
    <p:sldId id="258" r:id="rId4"/>
    <p:sldId id="259" r:id="rId5"/>
    <p:sldId id="260" r:id="rId6"/>
    <p:sldId id="293" r:id="rId7"/>
    <p:sldId id="294" r:id="rId8"/>
    <p:sldId id="288" r:id="rId9"/>
    <p:sldId id="289" r:id="rId10"/>
    <p:sldId id="290" r:id="rId11"/>
    <p:sldId id="261" r:id="rId12"/>
    <p:sldId id="262" r:id="rId13"/>
    <p:sldId id="299" r:id="rId14"/>
    <p:sldId id="263" r:id="rId15"/>
    <p:sldId id="297" r:id="rId16"/>
    <p:sldId id="298" r:id="rId17"/>
    <p:sldId id="301" r:id="rId18"/>
    <p:sldId id="300" r:id="rId19"/>
    <p:sldId id="264" r:id="rId20"/>
    <p:sldId id="296" r:id="rId21"/>
    <p:sldId id="291" r:id="rId22"/>
    <p:sldId id="292" r:id="rId23"/>
    <p:sldId id="282" r:id="rId24"/>
    <p:sldId id="283" r:id="rId25"/>
    <p:sldId id="284" r:id="rId26"/>
    <p:sldId id="285"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36"/>
    <p:restoredTop sz="84550"/>
  </p:normalViewPr>
  <p:slideViewPr>
    <p:cSldViewPr snapToGrid="0">
      <p:cViewPr varScale="1">
        <p:scale>
          <a:sx n="74" d="100"/>
          <a:sy n="74" d="100"/>
        </p:scale>
        <p:origin x="960" y="67"/>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Profession has had a negative effect on mental health over time?</c:v>
                </c:pt>
              </c:strCache>
            </c:strRef>
          </c:tx>
          <c:explosion val="6"/>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669-EB4F-9207-2E5F17598C8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669-EB4F-9207-2E5F17598C8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0.00%</c:formatCode>
                <c:ptCount val="2"/>
                <c:pt idx="0">
                  <c:v>0.74060000000000004</c:v>
                </c:pt>
                <c:pt idx="1">
                  <c:v>0.25940000000000002</c:v>
                </c:pt>
              </c:numCache>
            </c:numRef>
          </c:val>
          <c:extLst>
            <c:ext xmlns:c16="http://schemas.microsoft.com/office/drawing/2014/chart" uri="{C3380CC4-5D6E-409C-BE32-E72D297353CC}">
              <c16:uniqueId val="{00000000-971F-FE4F-BEDB-E3439A14857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Personal Relationships Suffered?</c:v>
                </c:pt>
              </c:strCache>
            </c:strRef>
          </c:tx>
          <c:explosion val="2"/>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902-A248-B3BE-2F1E19DC106F}"/>
              </c:ext>
            </c:extLst>
          </c:dPt>
          <c:dPt>
            <c:idx val="1"/>
            <c:bubble3D val="0"/>
            <c:explosion val="9"/>
            <c:spPr>
              <a:solidFill>
                <a:schemeClr val="tx2">
                  <a:lumMod val="75000"/>
                  <a:lumOff val="25000"/>
                </a:schemeClr>
              </a:solidFill>
              <a:ln w="19050">
                <a:solidFill>
                  <a:schemeClr val="lt1"/>
                </a:solidFill>
              </a:ln>
              <a:effectLst/>
            </c:spPr>
            <c:extLst>
              <c:ext xmlns:c16="http://schemas.microsoft.com/office/drawing/2014/chart" uri="{C3380CC4-5D6E-409C-BE32-E72D297353CC}">
                <c16:uniqueId val="{00000001-0C27-7748-90D5-AC2393C773B3}"/>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0.00%</c:formatCode>
                <c:ptCount val="2"/>
                <c:pt idx="0">
                  <c:v>0.66979999999999995</c:v>
                </c:pt>
                <c:pt idx="1">
                  <c:v>0.33019999999999999</c:v>
                </c:pt>
              </c:numCache>
            </c:numRef>
          </c:val>
          <c:extLst>
            <c:ext xmlns:c16="http://schemas.microsoft.com/office/drawing/2014/chart" uri="{C3380CC4-5D6E-409C-BE32-E72D297353CC}">
              <c16:uniqueId val="{00000000-0C27-7748-90D5-AC2393C773B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D7987-2DE7-413E-AC7C-E15D7E4878F7}"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868F045B-4F3C-4B55-A36C-775989500AD2}">
      <dgm:prSet/>
      <dgm:spPr/>
      <dgm:t>
        <a:bodyPr/>
        <a:lstStyle/>
        <a:p>
          <a:r>
            <a:rPr lang="en-US" b="1" dirty="0"/>
            <a:t>36% </a:t>
          </a:r>
          <a:r>
            <a:rPr lang="en-US" dirty="0"/>
            <a:t>report problems with alcohol use. </a:t>
          </a:r>
        </a:p>
      </dgm:t>
    </dgm:pt>
    <dgm:pt modelId="{5CF5E4C1-D2DB-4F42-A7D9-0B214057B539}" type="parTrans" cxnId="{AF3D326E-CCE9-42E5-BF3E-00F921385077}">
      <dgm:prSet/>
      <dgm:spPr/>
      <dgm:t>
        <a:bodyPr/>
        <a:lstStyle/>
        <a:p>
          <a:endParaRPr lang="en-US"/>
        </a:p>
      </dgm:t>
    </dgm:pt>
    <dgm:pt modelId="{846AE6EE-ABB9-429B-992B-2C12596A1C32}" type="sibTrans" cxnId="{AF3D326E-CCE9-42E5-BF3E-00F921385077}">
      <dgm:prSet/>
      <dgm:spPr/>
      <dgm:t>
        <a:bodyPr/>
        <a:lstStyle/>
        <a:p>
          <a:endParaRPr lang="en-US"/>
        </a:p>
      </dgm:t>
    </dgm:pt>
    <dgm:pt modelId="{9D29A132-93C6-41D3-900D-54BBDA62B24A}">
      <dgm:prSet/>
      <dgm:spPr/>
      <dgm:t>
        <a:bodyPr/>
        <a:lstStyle/>
        <a:p>
          <a:r>
            <a:rPr lang="en-US" b="1" dirty="0"/>
            <a:t>28% </a:t>
          </a:r>
          <a:r>
            <a:rPr lang="en-US" dirty="0"/>
            <a:t>report problems with depression. </a:t>
          </a:r>
        </a:p>
      </dgm:t>
    </dgm:pt>
    <dgm:pt modelId="{7704563C-77ED-4E40-82D5-B3F45494BBCC}" type="parTrans" cxnId="{59E8CBA2-7F88-4B6C-8745-6F4D4A59696C}">
      <dgm:prSet/>
      <dgm:spPr/>
      <dgm:t>
        <a:bodyPr/>
        <a:lstStyle/>
        <a:p>
          <a:endParaRPr lang="en-US"/>
        </a:p>
      </dgm:t>
    </dgm:pt>
    <dgm:pt modelId="{45EE3647-1AE9-4F98-9789-A5D370FD8135}" type="sibTrans" cxnId="{59E8CBA2-7F88-4B6C-8745-6F4D4A59696C}">
      <dgm:prSet/>
      <dgm:spPr/>
      <dgm:t>
        <a:bodyPr/>
        <a:lstStyle/>
        <a:p>
          <a:endParaRPr lang="en-US"/>
        </a:p>
      </dgm:t>
    </dgm:pt>
    <dgm:pt modelId="{36424F51-35F5-4AB7-851E-88D9CD3AC99C}">
      <dgm:prSet/>
      <dgm:spPr/>
      <dgm:t>
        <a:bodyPr/>
        <a:lstStyle/>
        <a:p>
          <a:r>
            <a:rPr lang="en-US" b="1" dirty="0"/>
            <a:t>23% </a:t>
          </a:r>
          <a:r>
            <a:rPr lang="en-US" dirty="0"/>
            <a:t>report work-related stress. </a:t>
          </a:r>
        </a:p>
      </dgm:t>
    </dgm:pt>
    <dgm:pt modelId="{C6AFEAEB-F417-4EC8-9E70-41498264D63E}" type="parTrans" cxnId="{4849565F-BAAE-4A19-96D2-EFA20EF28613}">
      <dgm:prSet/>
      <dgm:spPr/>
      <dgm:t>
        <a:bodyPr/>
        <a:lstStyle/>
        <a:p>
          <a:endParaRPr lang="en-US"/>
        </a:p>
      </dgm:t>
    </dgm:pt>
    <dgm:pt modelId="{1AE04594-13BF-419A-A87F-7B7F5B7C6017}" type="sibTrans" cxnId="{4849565F-BAAE-4A19-96D2-EFA20EF28613}">
      <dgm:prSet/>
      <dgm:spPr/>
      <dgm:t>
        <a:bodyPr/>
        <a:lstStyle/>
        <a:p>
          <a:endParaRPr lang="en-US"/>
        </a:p>
      </dgm:t>
    </dgm:pt>
    <dgm:pt modelId="{C2017E7B-E429-4D27-A598-079D335443A9}">
      <dgm:prSet/>
      <dgm:spPr/>
      <dgm:t>
        <a:bodyPr/>
        <a:lstStyle/>
        <a:p>
          <a:r>
            <a:rPr lang="en-US" b="1" dirty="0"/>
            <a:t>19% </a:t>
          </a:r>
          <a:r>
            <a:rPr lang="en-US" dirty="0"/>
            <a:t>report problems with anxiety. </a:t>
          </a:r>
        </a:p>
      </dgm:t>
    </dgm:pt>
    <dgm:pt modelId="{E15B840D-B1AC-44C9-840E-588F520AB435}" type="parTrans" cxnId="{9B5D6C57-2C59-4D88-9DBC-0284DAC0320A}">
      <dgm:prSet/>
      <dgm:spPr/>
      <dgm:t>
        <a:bodyPr/>
        <a:lstStyle/>
        <a:p>
          <a:endParaRPr lang="en-US"/>
        </a:p>
      </dgm:t>
    </dgm:pt>
    <dgm:pt modelId="{B26640DC-6B3F-4399-859C-F8576E2B4E67}" type="sibTrans" cxnId="{9B5D6C57-2C59-4D88-9DBC-0284DAC0320A}">
      <dgm:prSet/>
      <dgm:spPr/>
      <dgm:t>
        <a:bodyPr/>
        <a:lstStyle/>
        <a:p>
          <a:endParaRPr lang="en-US"/>
        </a:p>
      </dgm:t>
    </dgm:pt>
    <dgm:pt modelId="{AF352C40-06FB-4AA1-B627-F5F5599935DE}">
      <dgm:prSet/>
      <dgm:spPr/>
      <dgm:t>
        <a:bodyPr/>
        <a:lstStyle/>
        <a:p>
          <a:r>
            <a:rPr lang="en-US" b="1" dirty="0"/>
            <a:t>11% </a:t>
          </a:r>
          <a:r>
            <a:rPr lang="en-US" dirty="0"/>
            <a:t>report Post-traumatic Stress Disorder</a:t>
          </a:r>
        </a:p>
      </dgm:t>
    </dgm:pt>
    <dgm:pt modelId="{6FACF289-DDED-484E-9AF2-B9D61AE33E57}" type="parTrans" cxnId="{0311797D-A899-4F88-94C0-D07F05D59E8A}">
      <dgm:prSet/>
      <dgm:spPr/>
      <dgm:t>
        <a:bodyPr/>
        <a:lstStyle/>
        <a:p>
          <a:endParaRPr lang="en-US"/>
        </a:p>
      </dgm:t>
    </dgm:pt>
    <dgm:pt modelId="{A3392A63-5E67-450E-B623-744B37B9185B}" type="sibTrans" cxnId="{0311797D-A899-4F88-94C0-D07F05D59E8A}">
      <dgm:prSet/>
      <dgm:spPr/>
      <dgm:t>
        <a:bodyPr/>
        <a:lstStyle/>
        <a:p>
          <a:endParaRPr lang="en-US"/>
        </a:p>
      </dgm:t>
    </dgm:pt>
    <dgm:pt modelId="{6850DC08-EC22-44B6-859B-5558E2BC9D80}">
      <dgm:prSet/>
      <dgm:spPr/>
      <dgm:t>
        <a:bodyPr/>
        <a:lstStyle/>
        <a:p>
          <a:r>
            <a:rPr lang="en-US" b="1" dirty="0"/>
            <a:t>32% </a:t>
          </a:r>
          <a:r>
            <a:rPr lang="en-US" dirty="0"/>
            <a:t>of attorneys under 30 years old report problems with alcohol use. </a:t>
          </a:r>
        </a:p>
      </dgm:t>
    </dgm:pt>
    <dgm:pt modelId="{FE3F9A08-FDF9-4D9E-A8C3-67730AF5FEF9}" type="parTrans" cxnId="{B536FC13-2E3C-4CC1-9461-3F5BDC616BC3}">
      <dgm:prSet/>
      <dgm:spPr/>
      <dgm:t>
        <a:bodyPr/>
        <a:lstStyle/>
        <a:p>
          <a:endParaRPr lang="en-US"/>
        </a:p>
      </dgm:t>
    </dgm:pt>
    <dgm:pt modelId="{2D85B95B-9969-4753-B2BE-8605D0595635}" type="sibTrans" cxnId="{B536FC13-2E3C-4CC1-9461-3F5BDC616BC3}">
      <dgm:prSet/>
      <dgm:spPr/>
      <dgm:t>
        <a:bodyPr/>
        <a:lstStyle/>
        <a:p>
          <a:endParaRPr lang="en-US"/>
        </a:p>
      </dgm:t>
    </dgm:pt>
    <dgm:pt modelId="{1B42AFB5-B338-AC43-BCCF-C75735E05A8A}" type="pres">
      <dgm:prSet presAssocID="{4A8D7987-2DE7-413E-AC7C-E15D7E4878F7}" presName="diagram" presStyleCnt="0">
        <dgm:presLayoutVars>
          <dgm:dir/>
          <dgm:resizeHandles val="exact"/>
        </dgm:presLayoutVars>
      </dgm:prSet>
      <dgm:spPr/>
      <dgm:t>
        <a:bodyPr/>
        <a:lstStyle/>
        <a:p>
          <a:endParaRPr lang="en-US"/>
        </a:p>
      </dgm:t>
    </dgm:pt>
    <dgm:pt modelId="{8E2D44B9-5CB4-764F-88F0-1C8D48F453EE}" type="pres">
      <dgm:prSet presAssocID="{868F045B-4F3C-4B55-A36C-775989500AD2}" presName="node" presStyleLbl="node1" presStyleIdx="0" presStyleCnt="6">
        <dgm:presLayoutVars>
          <dgm:bulletEnabled val="1"/>
        </dgm:presLayoutVars>
      </dgm:prSet>
      <dgm:spPr/>
      <dgm:t>
        <a:bodyPr/>
        <a:lstStyle/>
        <a:p>
          <a:endParaRPr lang="en-US"/>
        </a:p>
      </dgm:t>
    </dgm:pt>
    <dgm:pt modelId="{5388EB01-E8A0-EB4C-BC56-4717AA3F6E59}" type="pres">
      <dgm:prSet presAssocID="{846AE6EE-ABB9-429B-992B-2C12596A1C32}" presName="sibTrans" presStyleCnt="0"/>
      <dgm:spPr/>
    </dgm:pt>
    <dgm:pt modelId="{11201A0C-F967-A147-9AAF-EFEC3D244032}" type="pres">
      <dgm:prSet presAssocID="{9D29A132-93C6-41D3-900D-54BBDA62B24A}" presName="node" presStyleLbl="node1" presStyleIdx="1" presStyleCnt="6">
        <dgm:presLayoutVars>
          <dgm:bulletEnabled val="1"/>
        </dgm:presLayoutVars>
      </dgm:prSet>
      <dgm:spPr/>
      <dgm:t>
        <a:bodyPr/>
        <a:lstStyle/>
        <a:p>
          <a:endParaRPr lang="en-US"/>
        </a:p>
      </dgm:t>
    </dgm:pt>
    <dgm:pt modelId="{67778ECF-FD5B-6741-9C17-0B7069386C02}" type="pres">
      <dgm:prSet presAssocID="{45EE3647-1AE9-4F98-9789-A5D370FD8135}" presName="sibTrans" presStyleCnt="0"/>
      <dgm:spPr/>
    </dgm:pt>
    <dgm:pt modelId="{A2581294-F063-A64E-8ED0-6A324B240391}" type="pres">
      <dgm:prSet presAssocID="{36424F51-35F5-4AB7-851E-88D9CD3AC99C}" presName="node" presStyleLbl="node1" presStyleIdx="2" presStyleCnt="6">
        <dgm:presLayoutVars>
          <dgm:bulletEnabled val="1"/>
        </dgm:presLayoutVars>
      </dgm:prSet>
      <dgm:spPr/>
      <dgm:t>
        <a:bodyPr/>
        <a:lstStyle/>
        <a:p>
          <a:endParaRPr lang="en-US"/>
        </a:p>
      </dgm:t>
    </dgm:pt>
    <dgm:pt modelId="{19D68E9D-4998-CD47-9291-87B81F8EEB85}" type="pres">
      <dgm:prSet presAssocID="{1AE04594-13BF-419A-A87F-7B7F5B7C6017}" presName="sibTrans" presStyleCnt="0"/>
      <dgm:spPr/>
    </dgm:pt>
    <dgm:pt modelId="{2B26FD90-BBB1-9D4A-9BAA-5FA962B4D936}" type="pres">
      <dgm:prSet presAssocID="{C2017E7B-E429-4D27-A598-079D335443A9}" presName="node" presStyleLbl="node1" presStyleIdx="3" presStyleCnt="6">
        <dgm:presLayoutVars>
          <dgm:bulletEnabled val="1"/>
        </dgm:presLayoutVars>
      </dgm:prSet>
      <dgm:spPr/>
      <dgm:t>
        <a:bodyPr/>
        <a:lstStyle/>
        <a:p>
          <a:endParaRPr lang="en-US"/>
        </a:p>
      </dgm:t>
    </dgm:pt>
    <dgm:pt modelId="{95F5A013-B106-A54C-8E92-2C11E851271F}" type="pres">
      <dgm:prSet presAssocID="{B26640DC-6B3F-4399-859C-F8576E2B4E67}" presName="sibTrans" presStyleCnt="0"/>
      <dgm:spPr/>
    </dgm:pt>
    <dgm:pt modelId="{CDD9D826-EE2E-8A49-A477-3B9770BFF9E2}" type="pres">
      <dgm:prSet presAssocID="{AF352C40-06FB-4AA1-B627-F5F5599935DE}" presName="node" presStyleLbl="node1" presStyleIdx="4" presStyleCnt="6">
        <dgm:presLayoutVars>
          <dgm:bulletEnabled val="1"/>
        </dgm:presLayoutVars>
      </dgm:prSet>
      <dgm:spPr/>
      <dgm:t>
        <a:bodyPr/>
        <a:lstStyle/>
        <a:p>
          <a:endParaRPr lang="en-US"/>
        </a:p>
      </dgm:t>
    </dgm:pt>
    <dgm:pt modelId="{62B9B313-1F6A-A142-BBC5-0A9E56133C49}" type="pres">
      <dgm:prSet presAssocID="{A3392A63-5E67-450E-B623-744B37B9185B}" presName="sibTrans" presStyleCnt="0"/>
      <dgm:spPr/>
    </dgm:pt>
    <dgm:pt modelId="{8DC09640-1D18-5E43-9EC9-C8A0E7A395B4}" type="pres">
      <dgm:prSet presAssocID="{6850DC08-EC22-44B6-859B-5558E2BC9D80}" presName="node" presStyleLbl="node1" presStyleIdx="5" presStyleCnt="6">
        <dgm:presLayoutVars>
          <dgm:bulletEnabled val="1"/>
        </dgm:presLayoutVars>
      </dgm:prSet>
      <dgm:spPr/>
      <dgm:t>
        <a:bodyPr/>
        <a:lstStyle/>
        <a:p>
          <a:endParaRPr lang="en-US"/>
        </a:p>
      </dgm:t>
    </dgm:pt>
  </dgm:ptLst>
  <dgm:cxnLst>
    <dgm:cxn modelId="{8C7EB177-CB90-474E-9DD3-7E89F46A6060}" type="presOf" srcId="{6850DC08-EC22-44B6-859B-5558E2BC9D80}" destId="{8DC09640-1D18-5E43-9EC9-C8A0E7A395B4}" srcOrd="0" destOrd="0" presId="urn:microsoft.com/office/officeart/2005/8/layout/default"/>
    <dgm:cxn modelId="{7FA9FB4B-85B5-574E-A4F1-E0DBEA37E36F}" type="presOf" srcId="{AF352C40-06FB-4AA1-B627-F5F5599935DE}" destId="{CDD9D826-EE2E-8A49-A477-3B9770BFF9E2}" srcOrd="0" destOrd="0" presId="urn:microsoft.com/office/officeart/2005/8/layout/default"/>
    <dgm:cxn modelId="{BD7D0698-5A85-9B42-ACAD-2CED39534791}" type="presOf" srcId="{9D29A132-93C6-41D3-900D-54BBDA62B24A}" destId="{11201A0C-F967-A147-9AAF-EFEC3D244032}" srcOrd="0" destOrd="0" presId="urn:microsoft.com/office/officeart/2005/8/layout/default"/>
    <dgm:cxn modelId="{39EA9A94-A477-DE48-80CD-416E4F256818}" type="presOf" srcId="{C2017E7B-E429-4D27-A598-079D335443A9}" destId="{2B26FD90-BBB1-9D4A-9BAA-5FA962B4D936}" srcOrd="0" destOrd="0" presId="urn:microsoft.com/office/officeart/2005/8/layout/default"/>
    <dgm:cxn modelId="{4849565F-BAAE-4A19-96D2-EFA20EF28613}" srcId="{4A8D7987-2DE7-413E-AC7C-E15D7E4878F7}" destId="{36424F51-35F5-4AB7-851E-88D9CD3AC99C}" srcOrd="2" destOrd="0" parTransId="{C6AFEAEB-F417-4EC8-9E70-41498264D63E}" sibTransId="{1AE04594-13BF-419A-A87F-7B7F5B7C6017}"/>
    <dgm:cxn modelId="{9B5D6C57-2C59-4D88-9DBC-0284DAC0320A}" srcId="{4A8D7987-2DE7-413E-AC7C-E15D7E4878F7}" destId="{C2017E7B-E429-4D27-A598-079D335443A9}" srcOrd="3" destOrd="0" parTransId="{E15B840D-B1AC-44C9-840E-588F520AB435}" sibTransId="{B26640DC-6B3F-4399-859C-F8576E2B4E67}"/>
    <dgm:cxn modelId="{B536FC13-2E3C-4CC1-9461-3F5BDC616BC3}" srcId="{4A8D7987-2DE7-413E-AC7C-E15D7E4878F7}" destId="{6850DC08-EC22-44B6-859B-5558E2BC9D80}" srcOrd="5" destOrd="0" parTransId="{FE3F9A08-FDF9-4D9E-A8C3-67730AF5FEF9}" sibTransId="{2D85B95B-9969-4753-B2BE-8605D0595635}"/>
    <dgm:cxn modelId="{0311797D-A899-4F88-94C0-D07F05D59E8A}" srcId="{4A8D7987-2DE7-413E-AC7C-E15D7E4878F7}" destId="{AF352C40-06FB-4AA1-B627-F5F5599935DE}" srcOrd="4" destOrd="0" parTransId="{6FACF289-DDED-484E-9AF2-B9D61AE33E57}" sibTransId="{A3392A63-5E67-450E-B623-744B37B9185B}"/>
    <dgm:cxn modelId="{9D395ED4-94F8-824C-B3CD-D9C2E292E142}" type="presOf" srcId="{36424F51-35F5-4AB7-851E-88D9CD3AC99C}" destId="{A2581294-F063-A64E-8ED0-6A324B240391}" srcOrd="0" destOrd="0" presId="urn:microsoft.com/office/officeart/2005/8/layout/default"/>
    <dgm:cxn modelId="{AF3D326E-CCE9-42E5-BF3E-00F921385077}" srcId="{4A8D7987-2DE7-413E-AC7C-E15D7E4878F7}" destId="{868F045B-4F3C-4B55-A36C-775989500AD2}" srcOrd="0" destOrd="0" parTransId="{5CF5E4C1-D2DB-4F42-A7D9-0B214057B539}" sibTransId="{846AE6EE-ABB9-429B-992B-2C12596A1C32}"/>
    <dgm:cxn modelId="{8A039945-E4D1-3C4D-8544-31E7587A3638}" type="presOf" srcId="{4A8D7987-2DE7-413E-AC7C-E15D7E4878F7}" destId="{1B42AFB5-B338-AC43-BCCF-C75735E05A8A}" srcOrd="0" destOrd="0" presId="urn:microsoft.com/office/officeart/2005/8/layout/default"/>
    <dgm:cxn modelId="{56E2DE09-F3BA-C847-8CE2-C1559A888278}" type="presOf" srcId="{868F045B-4F3C-4B55-A36C-775989500AD2}" destId="{8E2D44B9-5CB4-764F-88F0-1C8D48F453EE}" srcOrd="0" destOrd="0" presId="urn:microsoft.com/office/officeart/2005/8/layout/default"/>
    <dgm:cxn modelId="{59E8CBA2-7F88-4B6C-8745-6F4D4A59696C}" srcId="{4A8D7987-2DE7-413E-AC7C-E15D7E4878F7}" destId="{9D29A132-93C6-41D3-900D-54BBDA62B24A}" srcOrd="1" destOrd="0" parTransId="{7704563C-77ED-4E40-82D5-B3F45494BBCC}" sibTransId="{45EE3647-1AE9-4F98-9789-A5D370FD8135}"/>
    <dgm:cxn modelId="{AD1A0013-676C-5B44-820A-9C8F2D26C4EF}" type="presParOf" srcId="{1B42AFB5-B338-AC43-BCCF-C75735E05A8A}" destId="{8E2D44B9-5CB4-764F-88F0-1C8D48F453EE}" srcOrd="0" destOrd="0" presId="urn:microsoft.com/office/officeart/2005/8/layout/default"/>
    <dgm:cxn modelId="{42C61DBB-561B-814C-96B4-7DE818BBDDA3}" type="presParOf" srcId="{1B42AFB5-B338-AC43-BCCF-C75735E05A8A}" destId="{5388EB01-E8A0-EB4C-BC56-4717AA3F6E59}" srcOrd="1" destOrd="0" presId="urn:microsoft.com/office/officeart/2005/8/layout/default"/>
    <dgm:cxn modelId="{F2E80414-3E44-7844-9F00-354B16C8C3F7}" type="presParOf" srcId="{1B42AFB5-B338-AC43-BCCF-C75735E05A8A}" destId="{11201A0C-F967-A147-9AAF-EFEC3D244032}" srcOrd="2" destOrd="0" presId="urn:microsoft.com/office/officeart/2005/8/layout/default"/>
    <dgm:cxn modelId="{9A217E88-C9FD-1644-8553-628885335807}" type="presParOf" srcId="{1B42AFB5-B338-AC43-BCCF-C75735E05A8A}" destId="{67778ECF-FD5B-6741-9C17-0B7069386C02}" srcOrd="3" destOrd="0" presId="urn:microsoft.com/office/officeart/2005/8/layout/default"/>
    <dgm:cxn modelId="{F4CA88FC-4DBF-7D44-A1EF-596B6D767AD5}" type="presParOf" srcId="{1B42AFB5-B338-AC43-BCCF-C75735E05A8A}" destId="{A2581294-F063-A64E-8ED0-6A324B240391}" srcOrd="4" destOrd="0" presId="urn:microsoft.com/office/officeart/2005/8/layout/default"/>
    <dgm:cxn modelId="{64F2526E-8456-ED48-A085-8E08F491BEE4}" type="presParOf" srcId="{1B42AFB5-B338-AC43-BCCF-C75735E05A8A}" destId="{19D68E9D-4998-CD47-9291-87B81F8EEB85}" srcOrd="5" destOrd="0" presId="urn:microsoft.com/office/officeart/2005/8/layout/default"/>
    <dgm:cxn modelId="{70110337-1DE2-FC4C-A9CB-EB472550E81D}" type="presParOf" srcId="{1B42AFB5-B338-AC43-BCCF-C75735E05A8A}" destId="{2B26FD90-BBB1-9D4A-9BAA-5FA962B4D936}" srcOrd="6" destOrd="0" presId="urn:microsoft.com/office/officeart/2005/8/layout/default"/>
    <dgm:cxn modelId="{93F4F39F-C8A1-004A-8232-73B18F9386EB}" type="presParOf" srcId="{1B42AFB5-B338-AC43-BCCF-C75735E05A8A}" destId="{95F5A013-B106-A54C-8E92-2C11E851271F}" srcOrd="7" destOrd="0" presId="urn:microsoft.com/office/officeart/2005/8/layout/default"/>
    <dgm:cxn modelId="{2F1F1FAD-674A-534E-ADA0-456452AB99A2}" type="presParOf" srcId="{1B42AFB5-B338-AC43-BCCF-C75735E05A8A}" destId="{CDD9D826-EE2E-8A49-A477-3B9770BFF9E2}" srcOrd="8" destOrd="0" presId="urn:microsoft.com/office/officeart/2005/8/layout/default"/>
    <dgm:cxn modelId="{954ED952-F278-1B4C-9D14-B999CA53351E}" type="presParOf" srcId="{1B42AFB5-B338-AC43-BCCF-C75735E05A8A}" destId="{62B9B313-1F6A-A142-BBC5-0A9E56133C49}" srcOrd="9" destOrd="0" presId="urn:microsoft.com/office/officeart/2005/8/layout/default"/>
    <dgm:cxn modelId="{4159FD4B-D351-254E-AD12-5C4F03B2FBF5}" type="presParOf" srcId="{1B42AFB5-B338-AC43-BCCF-C75735E05A8A}" destId="{8DC09640-1D18-5E43-9EC9-C8A0E7A395B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74F23B-5723-4435-9E4D-E76E19C4D32B}"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228D9ED0-397E-4A0D-B7DA-C8D6A3740C38}">
      <dgm:prSet/>
      <dgm:spPr/>
      <dgm:t>
        <a:bodyPr/>
        <a:lstStyle/>
        <a:p>
          <a:r>
            <a:rPr lang="en-US" dirty="0">
              <a:solidFill>
                <a:schemeClr val="tx1"/>
              </a:solidFill>
            </a:rPr>
            <a:t>Bill for tasks that will make firm most money, not the time. </a:t>
          </a:r>
        </a:p>
      </dgm:t>
    </dgm:pt>
    <dgm:pt modelId="{587F9585-D884-4A7F-B1BA-C6ECBB0C9E7C}" type="parTrans" cxnId="{C1C3C354-D99E-4719-8944-6BC1EF389003}">
      <dgm:prSet/>
      <dgm:spPr/>
      <dgm:t>
        <a:bodyPr/>
        <a:lstStyle/>
        <a:p>
          <a:endParaRPr lang="en-US"/>
        </a:p>
      </dgm:t>
    </dgm:pt>
    <dgm:pt modelId="{8AA07280-2890-49A2-8422-FC02E7C67E21}" type="sibTrans" cxnId="{C1C3C354-D99E-4719-8944-6BC1EF389003}">
      <dgm:prSet/>
      <dgm:spPr/>
      <dgm:t>
        <a:bodyPr/>
        <a:lstStyle/>
        <a:p>
          <a:endParaRPr lang="en-US"/>
        </a:p>
      </dgm:t>
    </dgm:pt>
    <dgm:pt modelId="{98D9D238-A766-4AC5-920C-243C6B3645DA}">
      <dgm:prSet/>
      <dgm:spPr/>
      <dgm:t>
        <a:bodyPr/>
        <a:lstStyle/>
        <a:p>
          <a:r>
            <a:rPr lang="en-US" dirty="0">
              <a:solidFill>
                <a:schemeClr val="tx1"/>
              </a:solidFill>
            </a:rPr>
            <a:t>Make a meaningful connection (clients, community, colleagues, work).</a:t>
          </a:r>
        </a:p>
      </dgm:t>
    </dgm:pt>
    <dgm:pt modelId="{F7A47230-4376-4AB2-9E8C-8336A95D490B}" type="parTrans" cxnId="{060E6274-BAF3-4173-A9EE-9C4CC8919C72}">
      <dgm:prSet/>
      <dgm:spPr/>
      <dgm:t>
        <a:bodyPr/>
        <a:lstStyle/>
        <a:p>
          <a:endParaRPr lang="en-US"/>
        </a:p>
      </dgm:t>
    </dgm:pt>
    <dgm:pt modelId="{B339080D-E2AD-4061-AE44-270D59DB9BBE}" type="sibTrans" cxnId="{060E6274-BAF3-4173-A9EE-9C4CC8919C72}">
      <dgm:prSet/>
      <dgm:spPr/>
      <dgm:t>
        <a:bodyPr/>
        <a:lstStyle/>
        <a:p>
          <a:endParaRPr lang="en-US"/>
        </a:p>
      </dgm:t>
    </dgm:pt>
    <dgm:pt modelId="{C72E3F86-5DD2-4C79-BD37-8DAC64391DF7}">
      <dgm:prSet/>
      <dgm:spPr/>
      <dgm:t>
        <a:bodyPr/>
        <a:lstStyle/>
        <a:p>
          <a:r>
            <a:rPr lang="en-US" dirty="0">
              <a:solidFill>
                <a:schemeClr val="tx1"/>
              </a:solidFill>
            </a:rPr>
            <a:t>Focus/re-focus on client partnerships.</a:t>
          </a:r>
        </a:p>
      </dgm:t>
    </dgm:pt>
    <dgm:pt modelId="{238FECCB-170A-4FA8-8E9C-63F18DCD5D85}" type="parTrans" cxnId="{33E055E4-6E8C-4E53-B07D-B0C66CF40A0C}">
      <dgm:prSet/>
      <dgm:spPr/>
      <dgm:t>
        <a:bodyPr/>
        <a:lstStyle/>
        <a:p>
          <a:endParaRPr lang="en-US"/>
        </a:p>
      </dgm:t>
    </dgm:pt>
    <dgm:pt modelId="{0AD63FEA-C2DA-4CB8-B6D5-AA9DB3B96A95}" type="sibTrans" cxnId="{33E055E4-6E8C-4E53-B07D-B0C66CF40A0C}">
      <dgm:prSet/>
      <dgm:spPr/>
      <dgm:t>
        <a:bodyPr/>
        <a:lstStyle/>
        <a:p>
          <a:endParaRPr lang="en-US"/>
        </a:p>
      </dgm:t>
    </dgm:pt>
    <dgm:pt modelId="{70F0851B-9CA7-4809-B485-3E94B6ABCD6B}">
      <dgm:prSet/>
      <dgm:spPr/>
      <dgm:t>
        <a:bodyPr/>
        <a:lstStyle/>
        <a:p>
          <a:r>
            <a:rPr lang="en-US" dirty="0">
              <a:solidFill>
                <a:schemeClr val="tx1"/>
              </a:solidFill>
            </a:rPr>
            <a:t>Consider alternative billing. </a:t>
          </a:r>
        </a:p>
      </dgm:t>
    </dgm:pt>
    <dgm:pt modelId="{78C75F0D-2D6F-4FC7-9B58-C044330697B0}" type="parTrans" cxnId="{A0C2CAA3-409C-4B92-A6B3-96CFFA48F227}">
      <dgm:prSet/>
      <dgm:spPr/>
      <dgm:t>
        <a:bodyPr/>
        <a:lstStyle/>
        <a:p>
          <a:endParaRPr lang="en-US"/>
        </a:p>
      </dgm:t>
    </dgm:pt>
    <dgm:pt modelId="{08F3151B-C08F-4176-B76E-33E7C9C84740}" type="sibTrans" cxnId="{A0C2CAA3-409C-4B92-A6B3-96CFFA48F227}">
      <dgm:prSet/>
      <dgm:spPr/>
      <dgm:t>
        <a:bodyPr/>
        <a:lstStyle/>
        <a:p>
          <a:endParaRPr lang="en-US"/>
        </a:p>
      </dgm:t>
    </dgm:pt>
    <dgm:pt modelId="{76D3E534-FCB8-449C-A07A-A8A96D138CC8}">
      <dgm:prSet/>
      <dgm:spPr/>
      <dgm:t>
        <a:bodyPr/>
        <a:lstStyle/>
        <a:p>
          <a:r>
            <a:rPr lang="en-US" dirty="0">
              <a:solidFill>
                <a:schemeClr val="tx1"/>
              </a:solidFill>
            </a:rPr>
            <a:t>Re-discover your why.</a:t>
          </a:r>
        </a:p>
      </dgm:t>
    </dgm:pt>
    <dgm:pt modelId="{39F26457-D757-4F21-A576-8AC738A554E3}" type="parTrans" cxnId="{1B8EC1F1-D5EE-4AD3-8595-D76B48863BB4}">
      <dgm:prSet/>
      <dgm:spPr/>
      <dgm:t>
        <a:bodyPr/>
        <a:lstStyle/>
        <a:p>
          <a:endParaRPr lang="en-US"/>
        </a:p>
      </dgm:t>
    </dgm:pt>
    <dgm:pt modelId="{58243D55-B0F2-4466-ACD2-29B4CB033900}" type="sibTrans" cxnId="{1B8EC1F1-D5EE-4AD3-8595-D76B48863BB4}">
      <dgm:prSet/>
      <dgm:spPr/>
      <dgm:t>
        <a:bodyPr/>
        <a:lstStyle/>
        <a:p>
          <a:endParaRPr lang="en-US"/>
        </a:p>
      </dgm:t>
    </dgm:pt>
    <dgm:pt modelId="{F3429985-8E1D-46A0-950D-59A2370ABD37}">
      <dgm:prSet/>
      <dgm:spPr/>
      <dgm:t>
        <a:bodyPr/>
        <a:lstStyle/>
        <a:p>
          <a:r>
            <a:rPr lang="en-US" dirty="0">
              <a:solidFill>
                <a:schemeClr val="tx1"/>
              </a:solidFill>
            </a:rPr>
            <a:t>Re-dedicate yourself to the work (intrinsic goals). </a:t>
          </a:r>
        </a:p>
      </dgm:t>
    </dgm:pt>
    <dgm:pt modelId="{3376E3F6-EBB8-4FA4-B77D-8FC3BA53B387}" type="parTrans" cxnId="{09ABE0EE-777F-4144-A4AE-022473578146}">
      <dgm:prSet/>
      <dgm:spPr/>
      <dgm:t>
        <a:bodyPr/>
        <a:lstStyle/>
        <a:p>
          <a:endParaRPr lang="en-US"/>
        </a:p>
      </dgm:t>
    </dgm:pt>
    <dgm:pt modelId="{57F85B90-825D-46FF-9E0D-C1C18336FA7A}" type="sibTrans" cxnId="{09ABE0EE-777F-4144-A4AE-022473578146}">
      <dgm:prSet/>
      <dgm:spPr/>
      <dgm:t>
        <a:bodyPr/>
        <a:lstStyle/>
        <a:p>
          <a:endParaRPr lang="en-US"/>
        </a:p>
      </dgm:t>
    </dgm:pt>
    <dgm:pt modelId="{E276A657-A5B5-4764-8B16-676A6EB94BAB}">
      <dgm:prSet/>
      <dgm:spPr/>
      <dgm:t>
        <a:bodyPr/>
        <a:lstStyle/>
        <a:p>
          <a:r>
            <a:rPr lang="en-US" dirty="0">
              <a:solidFill>
                <a:schemeClr val="tx1"/>
              </a:solidFill>
            </a:rPr>
            <a:t>Re-set your moral compass (recognize moral injury, advocacy, non-competing family/personal time). </a:t>
          </a:r>
        </a:p>
      </dgm:t>
    </dgm:pt>
    <dgm:pt modelId="{9583B3B1-1950-491D-BAB7-9C631AC2293E}" type="parTrans" cxnId="{05B26750-66E3-4415-87F9-1C4F9CD412AE}">
      <dgm:prSet/>
      <dgm:spPr/>
      <dgm:t>
        <a:bodyPr/>
        <a:lstStyle/>
        <a:p>
          <a:endParaRPr lang="en-US"/>
        </a:p>
      </dgm:t>
    </dgm:pt>
    <dgm:pt modelId="{C8FD6214-60D1-45C8-B33D-BD7386616BD7}" type="sibTrans" cxnId="{05B26750-66E3-4415-87F9-1C4F9CD412AE}">
      <dgm:prSet/>
      <dgm:spPr/>
      <dgm:t>
        <a:bodyPr/>
        <a:lstStyle/>
        <a:p>
          <a:endParaRPr lang="en-US"/>
        </a:p>
      </dgm:t>
    </dgm:pt>
    <dgm:pt modelId="{9DE0B38F-17B9-8E4A-82C7-F2FB6C3D3B23}" type="pres">
      <dgm:prSet presAssocID="{C474F23B-5723-4435-9E4D-E76E19C4D32B}" presName="diagram" presStyleCnt="0">
        <dgm:presLayoutVars>
          <dgm:dir/>
          <dgm:resizeHandles val="exact"/>
        </dgm:presLayoutVars>
      </dgm:prSet>
      <dgm:spPr/>
      <dgm:t>
        <a:bodyPr/>
        <a:lstStyle/>
        <a:p>
          <a:endParaRPr lang="en-US"/>
        </a:p>
      </dgm:t>
    </dgm:pt>
    <dgm:pt modelId="{20665FCE-B49C-8F4C-9E88-1864A9770952}" type="pres">
      <dgm:prSet presAssocID="{228D9ED0-397E-4A0D-B7DA-C8D6A3740C38}" presName="node" presStyleLbl="node1" presStyleIdx="0" presStyleCnt="7">
        <dgm:presLayoutVars>
          <dgm:bulletEnabled val="1"/>
        </dgm:presLayoutVars>
      </dgm:prSet>
      <dgm:spPr/>
      <dgm:t>
        <a:bodyPr/>
        <a:lstStyle/>
        <a:p>
          <a:endParaRPr lang="en-US"/>
        </a:p>
      </dgm:t>
    </dgm:pt>
    <dgm:pt modelId="{A8D514E7-41C0-AE40-9D7E-1FAA00B6937B}" type="pres">
      <dgm:prSet presAssocID="{8AA07280-2890-49A2-8422-FC02E7C67E21}" presName="sibTrans" presStyleCnt="0"/>
      <dgm:spPr/>
    </dgm:pt>
    <dgm:pt modelId="{8EEBD17A-E642-9C46-A82D-80456116E8CD}" type="pres">
      <dgm:prSet presAssocID="{98D9D238-A766-4AC5-920C-243C6B3645DA}" presName="node" presStyleLbl="node1" presStyleIdx="1" presStyleCnt="7">
        <dgm:presLayoutVars>
          <dgm:bulletEnabled val="1"/>
        </dgm:presLayoutVars>
      </dgm:prSet>
      <dgm:spPr/>
      <dgm:t>
        <a:bodyPr/>
        <a:lstStyle/>
        <a:p>
          <a:endParaRPr lang="en-US"/>
        </a:p>
      </dgm:t>
    </dgm:pt>
    <dgm:pt modelId="{0A979765-BC7F-3143-9080-439AE6996D8E}" type="pres">
      <dgm:prSet presAssocID="{B339080D-E2AD-4061-AE44-270D59DB9BBE}" presName="sibTrans" presStyleCnt="0"/>
      <dgm:spPr/>
    </dgm:pt>
    <dgm:pt modelId="{F2BD950B-731B-2A4F-B667-14BB8F4E0CFE}" type="pres">
      <dgm:prSet presAssocID="{C72E3F86-5DD2-4C79-BD37-8DAC64391DF7}" presName="node" presStyleLbl="node1" presStyleIdx="2" presStyleCnt="7">
        <dgm:presLayoutVars>
          <dgm:bulletEnabled val="1"/>
        </dgm:presLayoutVars>
      </dgm:prSet>
      <dgm:spPr/>
      <dgm:t>
        <a:bodyPr/>
        <a:lstStyle/>
        <a:p>
          <a:endParaRPr lang="en-US"/>
        </a:p>
      </dgm:t>
    </dgm:pt>
    <dgm:pt modelId="{94F7A87B-874A-7749-81D3-08F2004D202E}" type="pres">
      <dgm:prSet presAssocID="{0AD63FEA-C2DA-4CB8-B6D5-AA9DB3B96A95}" presName="sibTrans" presStyleCnt="0"/>
      <dgm:spPr/>
    </dgm:pt>
    <dgm:pt modelId="{103FDA2F-393B-BB42-9ABB-D2200208BB85}" type="pres">
      <dgm:prSet presAssocID="{70F0851B-9CA7-4809-B485-3E94B6ABCD6B}" presName="node" presStyleLbl="node1" presStyleIdx="3" presStyleCnt="7">
        <dgm:presLayoutVars>
          <dgm:bulletEnabled val="1"/>
        </dgm:presLayoutVars>
      </dgm:prSet>
      <dgm:spPr/>
      <dgm:t>
        <a:bodyPr/>
        <a:lstStyle/>
        <a:p>
          <a:endParaRPr lang="en-US"/>
        </a:p>
      </dgm:t>
    </dgm:pt>
    <dgm:pt modelId="{63044739-3266-494E-B0A2-F22B8CB167CE}" type="pres">
      <dgm:prSet presAssocID="{08F3151B-C08F-4176-B76E-33E7C9C84740}" presName="sibTrans" presStyleCnt="0"/>
      <dgm:spPr/>
    </dgm:pt>
    <dgm:pt modelId="{8A0FFCC6-3178-1246-B72F-75454948E0AA}" type="pres">
      <dgm:prSet presAssocID="{76D3E534-FCB8-449C-A07A-A8A96D138CC8}" presName="node" presStyleLbl="node1" presStyleIdx="4" presStyleCnt="7">
        <dgm:presLayoutVars>
          <dgm:bulletEnabled val="1"/>
        </dgm:presLayoutVars>
      </dgm:prSet>
      <dgm:spPr/>
      <dgm:t>
        <a:bodyPr/>
        <a:lstStyle/>
        <a:p>
          <a:endParaRPr lang="en-US"/>
        </a:p>
      </dgm:t>
    </dgm:pt>
    <dgm:pt modelId="{A1CFAAFF-AC64-BE4E-8917-84F6894C6067}" type="pres">
      <dgm:prSet presAssocID="{58243D55-B0F2-4466-ACD2-29B4CB033900}" presName="sibTrans" presStyleCnt="0"/>
      <dgm:spPr/>
    </dgm:pt>
    <dgm:pt modelId="{84ABF757-2AE9-B840-A327-C44C552A65BB}" type="pres">
      <dgm:prSet presAssocID="{F3429985-8E1D-46A0-950D-59A2370ABD37}" presName="node" presStyleLbl="node1" presStyleIdx="5" presStyleCnt="7">
        <dgm:presLayoutVars>
          <dgm:bulletEnabled val="1"/>
        </dgm:presLayoutVars>
      </dgm:prSet>
      <dgm:spPr/>
      <dgm:t>
        <a:bodyPr/>
        <a:lstStyle/>
        <a:p>
          <a:endParaRPr lang="en-US"/>
        </a:p>
      </dgm:t>
    </dgm:pt>
    <dgm:pt modelId="{A522D1D7-417F-D34D-92D1-7A084A09B790}" type="pres">
      <dgm:prSet presAssocID="{57F85B90-825D-46FF-9E0D-C1C18336FA7A}" presName="sibTrans" presStyleCnt="0"/>
      <dgm:spPr/>
    </dgm:pt>
    <dgm:pt modelId="{4991FACA-AE0E-054D-B5BC-8D5067A8AF0A}" type="pres">
      <dgm:prSet presAssocID="{E276A657-A5B5-4764-8B16-676A6EB94BAB}" presName="node" presStyleLbl="node1" presStyleIdx="6" presStyleCnt="7">
        <dgm:presLayoutVars>
          <dgm:bulletEnabled val="1"/>
        </dgm:presLayoutVars>
      </dgm:prSet>
      <dgm:spPr/>
      <dgm:t>
        <a:bodyPr/>
        <a:lstStyle/>
        <a:p>
          <a:endParaRPr lang="en-US"/>
        </a:p>
      </dgm:t>
    </dgm:pt>
  </dgm:ptLst>
  <dgm:cxnLst>
    <dgm:cxn modelId="{C1C3C354-D99E-4719-8944-6BC1EF389003}" srcId="{C474F23B-5723-4435-9E4D-E76E19C4D32B}" destId="{228D9ED0-397E-4A0D-B7DA-C8D6A3740C38}" srcOrd="0" destOrd="0" parTransId="{587F9585-D884-4A7F-B1BA-C6ECBB0C9E7C}" sibTransId="{8AA07280-2890-49A2-8422-FC02E7C67E21}"/>
    <dgm:cxn modelId="{515E7756-B3A3-374F-B636-D5E57F1E2DB5}" type="presOf" srcId="{228D9ED0-397E-4A0D-B7DA-C8D6A3740C38}" destId="{20665FCE-B49C-8F4C-9E88-1864A9770952}" srcOrd="0" destOrd="0" presId="urn:microsoft.com/office/officeart/2005/8/layout/default"/>
    <dgm:cxn modelId="{6495B8C2-075C-F64F-9345-E235818203C3}" type="presOf" srcId="{98D9D238-A766-4AC5-920C-243C6B3645DA}" destId="{8EEBD17A-E642-9C46-A82D-80456116E8CD}" srcOrd="0" destOrd="0" presId="urn:microsoft.com/office/officeart/2005/8/layout/default"/>
    <dgm:cxn modelId="{060E6274-BAF3-4173-A9EE-9C4CC8919C72}" srcId="{C474F23B-5723-4435-9E4D-E76E19C4D32B}" destId="{98D9D238-A766-4AC5-920C-243C6B3645DA}" srcOrd="1" destOrd="0" parTransId="{F7A47230-4376-4AB2-9E8C-8336A95D490B}" sibTransId="{B339080D-E2AD-4061-AE44-270D59DB9BBE}"/>
    <dgm:cxn modelId="{09ABE0EE-777F-4144-A4AE-022473578146}" srcId="{C474F23B-5723-4435-9E4D-E76E19C4D32B}" destId="{F3429985-8E1D-46A0-950D-59A2370ABD37}" srcOrd="5" destOrd="0" parTransId="{3376E3F6-EBB8-4FA4-B77D-8FC3BA53B387}" sibTransId="{57F85B90-825D-46FF-9E0D-C1C18336FA7A}"/>
    <dgm:cxn modelId="{3135508C-9E05-CA4C-92FA-6BEA73E01894}" type="presOf" srcId="{76D3E534-FCB8-449C-A07A-A8A96D138CC8}" destId="{8A0FFCC6-3178-1246-B72F-75454948E0AA}" srcOrd="0" destOrd="0" presId="urn:microsoft.com/office/officeart/2005/8/layout/default"/>
    <dgm:cxn modelId="{9A472A11-4534-B542-9AC3-C9862A249389}" type="presOf" srcId="{F3429985-8E1D-46A0-950D-59A2370ABD37}" destId="{84ABF757-2AE9-B840-A327-C44C552A65BB}" srcOrd="0" destOrd="0" presId="urn:microsoft.com/office/officeart/2005/8/layout/default"/>
    <dgm:cxn modelId="{06BF28CC-9EF3-9C4F-848F-CDE327F6AE24}" type="presOf" srcId="{C474F23B-5723-4435-9E4D-E76E19C4D32B}" destId="{9DE0B38F-17B9-8E4A-82C7-F2FB6C3D3B23}" srcOrd="0" destOrd="0" presId="urn:microsoft.com/office/officeart/2005/8/layout/default"/>
    <dgm:cxn modelId="{097F849D-B455-384C-B50D-E9257FDAABB2}" type="presOf" srcId="{E276A657-A5B5-4764-8B16-676A6EB94BAB}" destId="{4991FACA-AE0E-054D-B5BC-8D5067A8AF0A}" srcOrd="0" destOrd="0" presId="urn:microsoft.com/office/officeart/2005/8/layout/default"/>
    <dgm:cxn modelId="{A0C2CAA3-409C-4B92-A6B3-96CFFA48F227}" srcId="{C474F23B-5723-4435-9E4D-E76E19C4D32B}" destId="{70F0851B-9CA7-4809-B485-3E94B6ABCD6B}" srcOrd="3" destOrd="0" parTransId="{78C75F0D-2D6F-4FC7-9B58-C044330697B0}" sibTransId="{08F3151B-C08F-4176-B76E-33E7C9C84740}"/>
    <dgm:cxn modelId="{33E055E4-6E8C-4E53-B07D-B0C66CF40A0C}" srcId="{C474F23B-5723-4435-9E4D-E76E19C4D32B}" destId="{C72E3F86-5DD2-4C79-BD37-8DAC64391DF7}" srcOrd="2" destOrd="0" parTransId="{238FECCB-170A-4FA8-8E9C-63F18DCD5D85}" sibTransId="{0AD63FEA-C2DA-4CB8-B6D5-AA9DB3B96A95}"/>
    <dgm:cxn modelId="{05B26750-66E3-4415-87F9-1C4F9CD412AE}" srcId="{C474F23B-5723-4435-9E4D-E76E19C4D32B}" destId="{E276A657-A5B5-4764-8B16-676A6EB94BAB}" srcOrd="6" destOrd="0" parTransId="{9583B3B1-1950-491D-BAB7-9C631AC2293E}" sibTransId="{C8FD6214-60D1-45C8-B33D-BD7386616BD7}"/>
    <dgm:cxn modelId="{1B8EC1F1-D5EE-4AD3-8595-D76B48863BB4}" srcId="{C474F23B-5723-4435-9E4D-E76E19C4D32B}" destId="{76D3E534-FCB8-449C-A07A-A8A96D138CC8}" srcOrd="4" destOrd="0" parTransId="{39F26457-D757-4F21-A576-8AC738A554E3}" sibTransId="{58243D55-B0F2-4466-ACD2-29B4CB033900}"/>
    <dgm:cxn modelId="{57B8A773-566B-F74C-8084-67E4DBC7BC3A}" type="presOf" srcId="{70F0851B-9CA7-4809-B485-3E94B6ABCD6B}" destId="{103FDA2F-393B-BB42-9ABB-D2200208BB85}" srcOrd="0" destOrd="0" presId="urn:microsoft.com/office/officeart/2005/8/layout/default"/>
    <dgm:cxn modelId="{18C01A4D-933C-D94B-A7C2-129205ECF555}" type="presOf" srcId="{C72E3F86-5DD2-4C79-BD37-8DAC64391DF7}" destId="{F2BD950B-731B-2A4F-B667-14BB8F4E0CFE}" srcOrd="0" destOrd="0" presId="urn:microsoft.com/office/officeart/2005/8/layout/default"/>
    <dgm:cxn modelId="{F273BFBA-CDB0-B744-AF32-5E0668F97A6C}" type="presParOf" srcId="{9DE0B38F-17B9-8E4A-82C7-F2FB6C3D3B23}" destId="{20665FCE-B49C-8F4C-9E88-1864A9770952}" srcOrd="0" destOrd="0" presId="urn:microsoft.com/office/officeart/2005/8/layout/default"/>
    <dgm:cxn modelId="{583EA138-4E18-4E4A-9686-F456BA9571E5}" type="presParOf" srcId="{9DE0B38F-17B9-8E4A-82C7-F2FB6C3D3B23}" destId="{A8D514E7-41C0-AE40-9D7E-1FAA00B6937B}" srcOrd="1" destOrd="0" presId="urn:microsoft.com/office/officeart/2005/8/layout/default"/>
    <dgm:cxn modelId="{C700502D-E510-A449-AD7A-77968C115CC7}" type="presParOf" srcId="{9DE0B38F-17B9-8E4A-82C7-F2FB6C3D3B23}" destId="{8EEBD17A-E642-9C46-A82D-80456116E8CD}" srcOrd="2" destOrd="0" presId="urn:microsoft.com/office/officeart/2005/8/layout/default"/>
    <dgm:cxn modelId="{B8032290-08AA-D042-9F36-35F710A502D5}" type="presParOf" srcId="{9DE0B38F-17B9-8E4A-82C7-F2FB6C3D3B23}" destId="{0A979765-BC7F-3143-9080-439AE6996D8E}" srcOrd="3" destOrd="0" presId="urn:microsoft.com/office/officeart/2005/8/layout/default"/>
    <dgm:cxn modelId="{6AF27B64-7BBA-FA43-8ED5-9ACCE9103CE8}" type="presParOf" srcId="{9DE0B38F-17B9-8E4A-82C7-F2FB6C3D3B23}" destId="{F2BD950B-731B-2A4F-B667-14BB8F4E0CFE}" srcOrd="4" destOrd="0" presId="urn:microsoft.com/office/officeart/2005/8/layout/default"/>
    <dgm:cxn modelId="{552136D7-F602-A14C-BA08-D2E2A2865E0F}" type="presParOf" srcId="{9DE0B38F-17B9-8E4A-82C7-F2FB6C3D3B23}" destId="{94F7A87B-874A-7749-81D3-08F2004D202E}" srcOrd="5" destOrd="0" presId="urn:microsoft.com/office/officeart/2005/8/layout/default"/>
    <dgm:cxn modelId="{3B4CE61F-0974-0F40-9017-2361563DD4A4}" type="presParOf" srcId="{9DE0B38F-17B9-8E4A-82C7-F2FB6C3D3B23}" destId="{103FDA2F-393B-BB42-9ABB-D2200208BB85}" srcOrd="6" destOrd="0" presId="urn:microsoft.com/office/officeart/2005/8/layout/default"/>
    <dgm:cxn modelId="{B1073C6D-6B25-AA4F-BFEE-5ABE8A7BD78E}" type="presParOf" srcId="{9DE0B38F-17B9-8E4A-82C7-F2FB6C3D3B23}" destId="{63044739-3266-494E-B0A2-F22B8CB167CE}" srcOrd="7" destOrd="0" presId="urn:microsoft.com/office/officeart/2005/8/layout/default"/>
    <dgm:cxn modelId="{6E371927-DB2D-C94E-9D1D-9DFC4A4DDAFC}" type="presParOf" srcId="{9DE0B38F-17B9-8E4A-82C7-F2FB6C3D3B23}" destId="{8A0FFCC6-3178-1246-B72F-75454948E0AA}" srcOrd="8" destOrd="0" presId="urn:microsoft.com/office/officeart/2005/8/layout/default"/>
    <dgm:cxn modelId="{170F18F1-83E9-AA47-9501-21176575C7D4}" type="presParOf" srcId="{9DE0B38F-17B9-8E4A-82C7-F2FB6C3D3B23}" destId="{A1CFAAFF-AC64-BE4E-8917-84F6894C6067}" srcOrd="9" destOrd="0" presId="urn:microsoft.com/office/officeart/2005/8/layout/default"/>
    <dgm:cxn modelId="{4F38A147-C6E1-9C42-9B85-2D8354213049}" type="presParOf" srcId="{9DE0B38F-17B9-8E4A-82C7-F2FB6C3D3B23}" destId="{84ABF757-2AE9-B840-A327-C44C552A65BB}" srcOrd="10" destOrd="0" presId="urn:microsoft.com/office/officeart/2005/8/layout/default"/>
    <dgm:cxn modelId="{627530E5-A648-DA47-B39A-633A663CFA3B}" type="presParOf" srcId="{9DE0B38F-17B9-8E4A-82C7-F2FB6C3D3B23}" destId="{A522D1D7-417F-D34D-92D1-7A084A09B790}" srcOrd="11" destOrd="0" presId="urn:microsoft.com/office/officeart/2005/8/layout/default"/>
    <dgm:cxn modelId="{F5A29964-9B7D-C24C-ADA6-73CF52FC1A6F}" type="presParOf" srcId="{9DE0B38F-17B9-8E4A-82C7-F2FB6C3D3B23}" destId="{4991FACA-AE0E-054D-B5BC-8D5067A8AF0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340C56-E85A-4956-8F68-5B4E668E8BC6}"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751A0E04-4C8E-4D6C-B7F5-09B7E1AF4C3E}">
      <dgm:prSet/>
      <dgm:spPr/>
      <dgm:t>
        <a:bodyPr/>
        <a:lstStyle/>
        <a:p>
          <a:r>
            <a:rPr lang="en-US"/>
            <a:t>To confidentially assist members of the legal profession to identify quality of life issues, access continuing care resources, and engage in an ongoing personal program of recovery;</a:t>
          </a:r>
        </a:p>
      </dgm:t>
    </dgm:pt>
    <dgm:pt modelId="{0F4D00EB-FD0D-484C-B3D3-6810D3829ECE}" type="parTrans" cxnId="{65D05A90-7F2A-45A5-9013-B87BD5A630EF}">
      <dgm:prSet/>
      <dgm:spPr/>
      <dgm:t>
        <a:bodyPr/>
        <a:lstStyle/>
        <a:p>
          <a:endParaRPr lang="en-US"/>
        </a:p>
      </dgm:t>
    </dgm:pt>
    <dgm:pt modelId="{34F2F988-EC0B-4CAA-9759-A40E0DCED07F}" type="sibTrans" cxnId="{65D05A90-7F2A-45A5-9013-B87BD5A630EF}">
      <dgm:prSet/>
      <dgm:spPr/>
      <dgm:t>
        <a:bodyPr/>
        <a:lstStyle/>
        <a:p>
          <a:endParaRPr lang="en-US"/>
        </a:p>
      </dgm:t>
    </dgm:pt>
    <dgm:pt modelId="{CAA8DF5E-AE43-4031-900E-7C021072179B}">
      <dgm:prSet/>
      <dgm:spPr/>
      <dgm:t>
        <a:bodyPr/>
        <a:lstStyle/>
        <a:p>
          <a:r>
            <a:rPr lang="en-US"/>
            <a:t>To protect the interest of clients, litigants, and the general public from harm caused by impaired lawyers or judges;</a:t>
          </a:r>
        </a:p>
      </dgm:t>
    </dgm:pt>
    <dgm:pt modelId="{3B25BB08-9C0D-43AD-BF9C-76FA477235E0}" type="parTrans" cxnId="{E09247B8-193F-499E-BAEC-18E3D029A291}">
      <dgm:prSet/>
      <dgm:spPr/>
      <dgm:t>
        <a:bodyPr/>
        <a:lstStyle/>
        <a:p>
          <a:endParaRPr lang="en-US"/>
        </a:p>
      </dgm:t>
    </dgm:pt>
    <dgm:pt modelId="{4F10A392-22B5-422B-A0C0-1A95AA66C3AB}" type="sibTrans" cxnId="{E09247B8-193F-499E-BAEC-18E3D029A291}">
      <dgm:prSet/>
      <dgm:spPr/>
      <dgm:t>
        <a:bodyPr/>
        <a:lstStyle/>
        <a:p>
          <a:endParaRPr lang="en-US"/>
        </a:p>
      </dgm:t>
    </dgm:pt>
    <dgm:pt modelId="{30E24DF7-CCD8-41DA-A3B6-CC4E0B51AD05}">
      <dgm:prSet/>
      <dgm:spPr/>
      <dgm:t>
        <a:bodyPr/>
        <a:lstStyle/>
        <a:p>
          <a:r>
            <a:rPr lang="en-US"/>
            <a:t>To educate the bench, bar, and the public to the types, causes, and remedies for impairments affecting members of the legal profession.</a:t>
          </a:r>
        </a:p>
      </dgm:t>
    </dgm:pt>
    <dgm:pt modelId="{06BF6488-9E3F-4FA1-B558-0F1D81E40695}" type="parTrans" cxnId="{2927C2CF-0EDD-4223-A684-FAC45B55FF12}">
      <dgm:prSet/>
      <dgm:spPr/>
      <dgm:t>
        <a:bodyPr/>
        <a:lstStyle/>
        <a:p>
          <a:endParaRPr lang="en-US"/>
        </a:p>
      </dgm:t>
    </dgm:pt>
    <dgm:pt modelId="{ECE19302-3B26-450D-937A-298D938D36B4}" type="sibTrans" cxnId="{2927C2CF-0EDD-4223-A684-FAC45B55FF12}">
      <dgm:prSet/>
      <dgm:spPr/>
      <dgm:t>
        <a:bodyPr/>
        <a:lstStyle/>
        <a:p>
          <a:endParaRPr lang="en-US"/>
        </a:p>
      </dgm:t>
    </dgm:pt>
    <dgm:pt modelId="{EFB4F68B-381C-114D-8E74-0BEF091F9CEE}" type="pres">
      <dgm:prSet presAssocID="{86340C56-E85A-4956-8F68-5B4E668E8BC6}" presName="linear" presStyleCnt="0">
        <dgm:presLayoutVars>
          <dgm:animLvl val="lvl"/>
          <dgm:resizeHandles val="exact"/>
        </dgm:presLayoutVars>
      </dgm:prSet>
      <dgm:spPr/>
      <dgm:t>
        <a:bodyPr/>
        <a:lstStyle/>
        <a:p>
          <a:endParaRPr lang="en-US"/>
        </a:p>
      </dgm:t>
    </dgm:pt>
    <dgm:pt modelId="{C642133B-ED6E-E14C-9DC8-F07A9C7CEC4B}" type="pres">
      <dgm:prSet presAssocID="{751A0E04-4C8E-4D6C-B7F5-09B7E1AF4C3E}" presName="parentText" presStyleLbl="node1" presStyleIdx="0" presStyleCnt="3">
        <dgm:presLayoutVars>
          <dgm:chMax val="0"/>
          <dgm:bulletEnabled val="1"/>
        </dgm:presLayoutVars>
      </dgm:prSet>
      <dgm:spPr/>
      <dgm:t>
        <a:bodyPr/>
        <a:lstStyle/>
        <a:p>
          <a:endParaRPr lang="en-US"/>
        </a:p>
      </dgm:t>
    </dgm:pt>
    <dgm:pt modelId="{BFC45BD4-5882-C845-A101-46B78D18FEC8}" type="pres">
      <dgm:prSet presAssocID="{34F2F988-EC0B-4CAA-9759-A40E0DCED07F}" presName="spacer" presStyleCnt="0"/>
      <dgm:spPr/>
    </dgm:pt>
    <dgm:pt modelId="{075D95D7-594D-E84A-9778-9DCC88D764A3}" type="pres">
      <dgm:prSet presAssocID="{CAA8DF5E-AE43-4031-900E-7C021072179B}" presName="parentText" presStyleLbl="node1" presStyleIdx="1" presStyleCnt="3">
        <dgm:presLayoutVars>
          <dgm:chMax val="0"/>
          <dgm:bulletEnabled val="1"/>
        </dgm:presLayoutVars>
      </dgm:prSet>
      <dgm:spPr/>
      <dgm:t>
        <a:bodyPr/>
        <a:lstStyle/>
        <a:p>
          <a:endParaRPr lang="en-US"/>
        </a:p>
      </dgm:t>
    </dgm:pt>
    <dgm:pt modelId="{7EE443E0-A8E5-354F-AA17-A3942467E279}" type="pres">
      <dgm:prSet presAssocID="{4F10A392-22B5-422B-A0C0-1A95AA66C3AB}" presName="spacer" presStyleCnt="0"/>
      <dgm:spPr/>
    </dgm:pt>
    <dgm:pt modelId="{D3B807F1-D033-1E4F-A321-EBAE0513E38A}" type="pres">
      <dgm:prSet presAssocID="{30E24DF7-CCD8-41DA-A3B6-CC4E0B51AD05}" presName="parentText" presStyleLbl="node1" presStyleIdx="2" presStyleCnt="3">
        <dgm:presLayoutVars>
          <dgm:chMax val="0"/>
          <dgm:bulletEnabled val="1"/>
        </dgm:presLayoutVars>
      </dgm:prSet>
      <dgm:spPr/>
      <dgm:t>
        <a:bodyPr/>
        <a:lstStyle/>
        <a:p>
          <a:endParaRPr lang="en-US"/>
        </a:p>
      </dgm:t>
    </dgm:pt>
  </dgm:ptLst>
  <dgm:cxnLst>
    <dgm:cxn modelId="{2B9858DE-4278-9045-8DCD-D7AEFD6F7253}" type="presOf" srcId="{CAA8DF5E-AE43-4031-900E-7C021072179B}" destId="{075D95D7-594D-E84A-9778-9DCC88D764A3}" srcOrd="0" destOrd="0" presId="urn:microsoft.com/office/officeart/2005/8/layout/vList2"/>
    <dgm:cxn modelId="{CEF8B54E-B23F-D04E-8AFC-08A2778E142F}" type="presOf" srcId="{30E24DF7-CCD8-41DA-A3B6-CC4E0B51AD05}" destId="{D3B807F1-D033-1E4F-A321-EBAE0513E38A}" srcOrd="0" destOrd="0" presId="urn:microsoft.com/office/officeart/2005/8/layout/vList2"/>
    <dgm:cxn modelId="{333AC4AE-8872-C442-93D9-F0C1CECFD455}" type="presOf" srcId="{751A0E04-4C8E-4D6C-B7F5-09B7E1AF4C3E}" destId="{C642133B-ED6E-E14C-9DC8-F07A9C7CEC4B}" srcOrd="0" destOrd="0" presId="urn:microsoft.com/office/officeart/2005/8/layout/vList2"/>
    <dgm:cxn modelId="{65D05A90-7F2A-45A5-9013-B87BD5A630EF}" srcId="{86340C56-E85A-4956-8F68-5B4E668E8BC6}" destId="{751A0E04-4C8E-4D6C-B7F5-09B7E1AF4C3E}" srcOrd="0" destOrd="0" parTransId="{0F4D00EB-FD0D-484C-B3D3-6810D3829ECE}" sibTransId="{34F2F988-EC0B-4CAA-9759-A40E0DCED07F}"/>
    <dgm:cxn modelId="{E09247B8-193F-499E-BAEC-18E3D029A291}" srcId="{86340C56-E85A-4956-8F68-5B4E668E8BC6}" destId="{CAA8DF5E-AE43-4031-900E-7C021072179B}" srcOrd="1" destOrd="0" parTransId="{3B25BB08-9C0D-43AD-BF9C-76FA477235E0}" sibTransId="{4F10A392-22B5-422B-A0C0-1A95AA66C3AB}"/>
    <dgm:cxn modelId="{2927C2CF-0EDD-4223-A684-FAC45B55FF12}" srcId="{86340C56-E85A-4956-8F68-5B4E668E8BC6}" destId="{30E24DF7-CCD8-41DA-A3B6-CC4E0B51AD05}" srcOrd="2" destOrd="0" parTransId="{06BF6488-9E3F-4FA1-B558-0F1D81E40695}" sibTransId="{ECE19302-3B26-450D-937A-298D938D36B4}"/>
    <dgm:cxn modelId="{8D1143D3-7710-CD45-A739-67BE4B613410}" type="presOf" srcId="{86340C56-E85A-4956-8F68-5B4E668E8BC6}" destId="{EFB4F68B-381C-114D-8E74-0BEF091F9CEE}" srcOrd="0" destOrd="0" presId="urn:microsoft.com/office/officeart/2005/8/layout/vList2"/>
    <dgm:cxn modelId="{2AB8DAD3-1616-9543-91C5-ED792392AACB}" type="presParOf" srcId="{EFB4F68B-381C-114D-8E74-0BEF091F9CEE}" destId="{C642133B-ED6E-E14C-9DC8-F07A9C7CEC4B}" srcOrd="0" destOrd="0" presId="urn:microsoft.com/office/officeart/2005/8/layout/vList2"/>
    <dgm:cxn modelId="{755D0AF2-5545-024E-9E86-A3C01996E813}" type="presParOf" srcId="{EFB4F68B-381C-114D-8E74-0BEF091F9CEE}" destId="{BFC45BD4-5882-C845-A101-46B78D18FEC8}" srcOrd="1" destOrd="0" presId="urn:microsoft.com/office/officeart/2005/8/layout/vList2"/>
    <dgm:cxn modelId="{C17FFB70-2E99-774C-B324-C11B36DE87B2}" type="presParOf" srcId="{EFB4F68B-381C-114D-8E74-0BEF091F9CEE}" destId="{075D95D7-594D-E84A-9778-9DCC88D764A3}" srcOrd="2" destOrd="0" presId="urn:microsoft.com/office/officeart/2005/8/layout/vList2"/>
    <dgm:cxn modelId="{4FF01EC1-8B60-F044-BD98-25EAE821B57B}" type="presParOf" srcId="{EFB4F68B-381C-114D-8E74-0BEF091F9CEE}" destId="{7EE443E0-A8E5-354F-AA17-A3942467E279}" srcOrd="3" destOrd="0" presId="urn:microsoft.com/office/officeart/2005/8/layout/vList2"/>
    <dgm:cxn modelId="{B078B948-990C-5247-AE44-B282CECD6935}" type="presParOf" srcId="{EFB4F68B-381C-114D-8E74-0BEF091F9CEE}" destId="{D3B807F1-D033-1E4F-A321-EBAE0513E38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D44B9-5CB4-764F-88F0-1C8D48F453EE}">
      <dsp:nvSpPr>
        <dsp:cNvPr id="0" name=""/>
        <dsp:cNvSpPr/>
      </dsp:nvSpPr>
      <dsp:spPr>
        <a:xfrm>
          <a:off x="691257" y="1345"/>
          <a:ext cx="3024249" cy="18145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36% </a:t>
          </a:r>
          <a:r>
            <a:rPr lang="en-US" sz="2600" kern="1200" dirty="0"/>
            <a:t>report problems with alcohol use. </a:t>
          </a:r>
        </a:p>
      </dsp:txBody>
      <dsp:txXfrm>
        <a:off x="691257" y="1345"/>
        <a:ext cx="3024249" cy="1814549"/>
      </dsp:txXfrm>
    </dsp:sp>
    <dsp:sp modelId="{11201A0C-F967-A147-9AAF-EFEC3D244032}">
      <dsp:nvSpPr>
        <dsp:cNvPr id="0" name=""/>
        <dsp:cNvSpPr/>
      </dsp:nvSpPr>
      <dsp:spPr>
        <a:xfrm>
          <a:off x="4017931" y="1345"/>
          <a:ext cx="3024249" cy="181454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28% </a:t>
          </a:r>
          <a:r>
            <a:rPr lang="en-US" sz="2600" kern="1200" dirty="0"/>
            <a:t>report problems with depression. </a:t>
          </a:r>
        </a:p>
      </dsp:txBody>
      <dsp:txXfrm>
        <a:off x="4017931" y="1345"/>
        <a:ext cx="3024249" cy="1814549"/>
      </dsp:txXfrm>
    </dsp:sp>
    <dsp:sp modelId="{A2581294-F063-A64E-8ED0-6A324B240391}">
      <dsp:nvSpPr>
        <dsp:cNvPr id="0" name=""/>
        <dsp:cNvSpPr/>
      </dsp:nvSpPr>
      <dsp:spPr>
        <a:xfrm>
          <a:off x="7344606" y="1345"/>
          <a:ext cx="3024249" cy="181454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23% </a:t>
          </a:r>
          <a:r>
            <a:rPr lang="en-US" sz="2600" kern="1200" dirty="0"/>
            <a:t>report work-related stress. </a:t>
          </a:r>
        </a:p>
      </dsp:txBody>
      <dsp:txXfrm>
        <a:off x="7344606" y="1345"/>
        <a:ext cx="3024249" cy="1814549"/>
      </dsp:txXfrm>
    </dsp:sp>
    <dsp:sp modelId="{2B26FD90-BBB1-9D4A-9BAA-5FA962B4D936}">
      <dsp:nvSpPr>
        <dsp:cNvPr id="0" name=""/>
        <dsp:cNvSpPr/>
      </dsp:nvSpPr>
      <dsp:spPr>
        <a:xfrm>
          <a:off x="691257" y="2118319"/>
          <a:ext cx="3024249" cy="181454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19% </a:t>
          </a:r>
          <a:r>
            <a:rPr lang="en-US" sz="2600" kern="1200" dirty="0"/>
            <a:t>report problems with anxiety. </a:t>
          </a:r>
        </a:p>
      </dsp:txBody>
      <dsp:txXfrm>
        <a:off x="691257" y="2118319"/>
        <a:ext cx="3024249" cy="1814549"/>
      </dsp:txXfrm>
    </dsp:sp>
    <dsp:sp modelId="{CDD9D826-EE2E-8A49-A477-3B9770BFF9E2}">
      <dsp:nvSpPr>
        <dsp:cNvPr id="0" name=""/>
        <dsp:cNvSpPr/>
      </dsp:nvSpPr>
      <dsp:spPr>
        <a:xfrm>
          <a:off x="4017931" y="2118319"/>
          <a:ext cx="3024249" cy="181454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11% </a:t>
          </a:r>
          <a:r>
            <a:rPr lang="en-US" sz="2600" kern="1200" dirty="0"/>
            <a:t>report Post-traumatic Stress Disorder</a:t>
          </a:r>
        </a:p>
      </dsp:txBody>
      <dsp:txXfrm>
        <a:off x="4017931" y="2118319"/>
        <a:ext cx="3024249" cy="1814549"/>
      </dsp:txXfrm>
    </dsp:sp>
    <dsp:sp modelId="{8DC09640-1D18-5E43-9EC9-C8A0E7A395B4}">
      <dsp:nvSpPr>
        <dsp:cNvPr id="0" name=""/>
        <dsp:cNvSpPr/>
      </dsp:nvSpPr>
      <dsp:spPr>
        <a:xfrm>
          <a:off x="7344606" y="2118319"/>
          <a:ext cx="3024249" cy="18145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32% </a:t>
          </a:r>
          <a:r>
            <a:rPr lang="en-US" sz="2600" kern="1200" dirty="0"/>
            <a:t>of attorneys under 30 years old report problems with alcohol use. </a:t>
          </a:r>
        </a:p>
      </dsp:txBody>
      <dsp:txXfrm>
        <a:off x="7344606" y="2118319"/>
        <a:ext cx="3024249" cy="1814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65FCE-B49C-8F4C-9E88-1864A9770952}">
      <dsp:nvSpPr>
        <dsp:cNvPr id="0" name=""/>
        <dsp:cNvSpPr/>
      </dsp:nvSpPr>
      <dsp:spPr>
        <a:xfrm>
          <a:off x="0" y="820633"/>
          <a:ext cx="2357904" cy="141474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Bill for tasks that will make firm most money, not the time. </a:t>
          </a:r>
        </a:p>
      </dsp:txBody>
      <dsp:txXfrm>
        <a:off x="0" y="820633"/>
        <a:ext cx="2357904" cy="1414742"/>
      </dsp:txXfrm>
    </dsp:sp>
    <dsp:sp modelId="{8EEBD17A-E642-9C46-A82D-80456116E8CD}">
      <dsp:nvSpPr>
        <dsp:cNvPr id="0" name=""/>
        <dsp:cNvSpPr/>
      </dsp:nvSpPr>
      <dsp:spPr>
        <a:xfrm>
          <a:off x="2593694" y="820633"/>
          <a:ext cx="2357904" cy="1414742"/>
        </a:xfrm>
        <a:prstGeom prst="rect">
          <a:avLst/>
        </a:prstGeom>
        <a:solidFill>
          <a:schemeClr val="accent5">
            <a:hueOff val="239687"/>
            <a:satOff val="685"/>
            <a:lumOff val="-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Make a meaningful connection (clients, community, colleagues, work).</a:t>
          </a:r>
        </a:p>
      </dsp:txBody>
      <dsp:txXfrm>
        <a:off x="2593694" y="820633"/>
        <a:ext cx="2357904" cy="1414742"/>
      </dsp:txXfrm>
    </dsp:sp>
    <dsp:sp modelId="{F2BD950B-731B-2A4F-B667-14BB8F4E0CFE}">
      <dsp:nvSpPr>
        <dsp:cNvPr id="0" name=""/>
        <dsp:cNvSpPr/>
      </dsp:nvSpPr>
      <dsp:spPr>
        <a:xfrm>
          <a:off x="5187389" y="820633"/>
          <a:ext cx="2357904" cy="1414742"/>
        </a:xfrm>
        <a:prstGeom prst="rect">
          <a:avLst/>
        </a:prstGeom>
        <a:solidFill>
          <a:schemeClr val="accent5">
            <a:hueOff val="479374"/>
            <a:satOff val="1369"/>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Focus/re-focus on client partnerships.</a:t>
          </a:r>
        </a:p>
      </dsp:txBody>
      <dsp:txXfrm>
        <a:off x="5187389" y="820633"/>
        <a:ext cx="2357904" cy="1414742"/>
      </dsp:txXfrm>
    </dsp:sp>
    <dsp:sp modelId="{103FDA2F-393B-BB42-9ABB-D2200208BB85}">
      <dsp:nvSpPr>
        <dsp:cNvPr id="0" name=""/>
        <dsp:cNvSpPr/>
      </dsp:nvSpPr>
      <dsp:spPr>
        <a:xfrm>
          <a:off x="0" y="2471166"/>
          <a:ext cx="2357904" cy="1414742"/>
        </a:xfrm>
        <a:prstGeom prst="rect">
          <a:avLst/>
        </a:prstGeom>
        <a:solidFill>
          <a:schemeClr val="accent5">
            <a:hueOff val="719061"/>
            <a:satOff val="2053"/>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Consider alternative billing. </a:t>
          </a:r>
        </a:p>
      </dsp:txBody>
      <dsp:txXfrm>
        <a:off x="0" y="2471166"/>
        <a:ext cx="2357904" cy="1414742"/>
      </dsp:txXfrm>
    </dsp:sp>
    <dsp:sp modelId="{8A0FFCC6-3178-1246-B72F-75454948E0AA}">
      <dsp:nvSpPr>
        <dsp:cNvPr id="0" name=""/>
        <dsp:cNvSpPr/>
      </dsp:nvSpPr>
      <dsp:spPr>
        <a:xfrm>
          <a:off x="2593694" y="2471166"/>
          <a:ext cx="2357904" cy="1414742"/>
        </a:xfrm>
        <a:prstGeom prst="rect">
          <a:avLst/>
        </a:prstGeom>
        <a:solidFill>
          <a:schemeClr val="accent5">
            <a:hueOff val="958748"/>
            <a:satOff val="2738"/>
            <a:lumOff val="-1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Re-discover your why.</a:t>
          </a:r>
        </a:p>
      </dsp:txBody>
      <dsp:txXfrm>
        <a:off x="2593694" y="2471166"/>
        <a:ext cx="2357904" cy="1414742"/>
      </dsp:txXfrm>
    </dsp:sp>
    <dsp:sp modelId="{84ABF757-2AE9-B840-A327-C44C552A65BB}">
      <dsp:nvSpPr>
        <dsp:cNvPr id="0" name=""/>
        <dsp:cNvSpPr/>
      </dsp:nvSpPr>
      <dsp:spPr>
        <a:xfrm>
          <a:off x="5187389" y="2471166"/>
          <a:ext cx="2357904" cy="1414742"/>
        </a:xfrm>
        <a:prstGeom prst="rect">
          <a:avLst/>
        </a:prstGeom>
        <a:solidFill>
          <a:schemeClr val="accent5">
            <a:hueOff val="1198434"/>
            <a:satOff val="3422"/>
            <a:lumOff val="-22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Re-dedicate yourself to the work (intrinsic goals). </a:t>
          </a:r>
        </a:p>
      </dsp:txBody>
      <dsp:txXfrm>
        <a:off x="5187389" y="2471166"/>
        <a:ext cx="2357904" cy="1414742"/>
      </dsp:txXfrm>
    </dsp:sp>
    <dsp:sp modelId="{4991FACA-AE0E-054D-B5BC-8D5067A8AF0A}">
      <dsp:nvSpPr>
        <dsp:cNvPr id="0" name=""/>
        <dsp:cNvSpPr/>
      </dsp:nvSpPr>
      <dsp:spPr>
        <a:xfrm>
          <a:off x="2593694" y="4121699"/>
          <a:ext cx="2357904" cy="1414742"/>
        </a:xfrm>
        <a:prstGeom prst="rect">
          <a:avLst/>
        </a:prstGeom>
        <a:solidFill>
          <a:schemeClr val="accent5">
            <a:hueOff val="1438121"/>
            <a:satOff val="4107"/>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Re-set your moral compass (recognize moral injury, advocacy, non-competing family/personal time). </a:t>
          </a:r>
        </a:p>
      </dsp:txBody>
      <dsp:txXfrm>
        <a:off x="2593694" y="4121699"/>
        <a:ext cx="2357904" cy="1414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2133B-ED6E-E14C-9DC8-F07A9C7CEC4B}">
      <dsp:nvSpPr>
        <dsp:cNvPr id="0" name=""/>
        <dsp:cNvSpPr/>
      </dsp:nvSpPr>
      <dsp:spPr>
        <a:xfrm>
          <a:off x="0" y="261176"/>
          <a:ext cx="6817028" cy="1684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To confidentially assist members of the legal profession to identify quality of life issues, access continuing care resources, and engage in an ongoing personal program of recovery;</a:t>
          </a:r>
        </a:p>
      </dsp:txBody>
      <dsp:txXfrm>
        <a:off x="82245" y="343421"/>
        <a:ext cx="6652538" cy="1520310"/>
      </dsp:txXfrm>
    </dsp:sp>
    <dsp:sp modelId="{075D95D7-594D-E84A-9778-9DCC88D764A3}">
      <dsp:nvSpPr>
        <dsp:cNvPr id="0" name=""/>
        <dsp:cNvSpPr/>
      </dsp:nvSpPr>
      <dsp:spPr>
        <a:xfrm>
          <a:off x="0" y="2015096"/>
          <a:ext cx="6817028" cy="1684800"/>
        </a:xfrm>
        <a:prstGeom prst="roundRect">
          <a:avLst/>
        </a:prstGeom>
        <a:solidFill>
          <a:schemeClr val="accent4">
            <a:hueOff val="748793"/>
            <a:satOff val="-2558"/>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To protect the interest of clients, litigants, and the general public from harm caused by impaired lawyers or judges;</a:t>
          </a:r>
        </a:p>
      </dsp:txBody>
      <dsp:txXfrm>
        <a:off x="82245" y="2097341"/>
        <a:ext cx="6652538" cy="1520310"/>
      </dsp:txXfrm>
    </dsp:sp>
    <dsp:sp modelId="{D3B807F1-D033-1E4F-A321-EBAE0513E38A}">
      <dsp:nvSpPr>
        <dsp:cNvPr id="0" name=""/>
        <dsp:cNvSpPr/>
      </dsp:nvSpPr>
      <dsp:spPr>
        <a:xfrm>
          <a:off x="0" y="3769016"/>
          <a:ext cx="6817028" cy="1684800"/>
        </a:xfrm>
        <a:prstGeom prst="roundRect">
          <a:avLst/>
        </a:prstGeom>
        <a:solidFill>
          <a:schemeClr val="accent4">
            <a:hueOff val="1497585"/>
            <a:satOff val="-5115"/>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To educate the bench, bar, and the public to the types, causes, and remedies for impairments affecting members of the legal profession.</a:t>
          </a:r>
        </a:p>
      </dsp:txBody>
      <dsp:txXfrm>
        <a:off x="82245" y="3851261"/>
        <a:ext cx="6652538" cy="152031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3DA50-2AC2-FE4D-8091-056BF61F1CE6}" type="datetimeFigureOut">
              <a:rPr lang="en-US" smtClean="0"/>
              <a:t>8/29/2023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E7813-04CE-E04E-A578-C05D437E5A03}" type="slidenum">
              <a:rPr lang="en-US" smtClean="0"/>
              <a:t>‹#›</a:t>
            </a:fld>
            <a:endParaRPr lang="en-US" dirty="0"/>
          </a:p>
        </p:txBody>
      </p:sp>
    </p:spTree>
    <p:extLst>
      <p:ext uri="{BB962C8B-B14F-4D97-AF65-F5344CB8AC3E}">
        <p14:creationId xmlns:p14="http://schemas.microsoft.com/office/powerpoint/2010/main" val="1684757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E7813-04CE-E04E-A578-C05D437E5A03}" type="slidenum">
              <a:rPr lang="en-US" smtClean="0"/>
              <a:t>1</a:t>
            </a:fld>
            <a:endParaRPr lang="en-US" dirty="0"/>
          </a:p>
        </p:txBody>
      </p:sp>
    </p:spTree>
    <p:extLst>
      <p:ext uri="{BB962C8B-B14F-4D97-AF65-F5344CB8AC3E}">
        <p14:creationId xmlns:p14="http://schemas.microsoft.com/office/powerpoint/2010/main" val="385812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5" name="Google Shape;75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0" name="Google Shape;78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6" name="Google Shape;78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05" name="Google Shape;80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Clr>
                <a:schemeClr val="dk1"/>
              </a:buClr>
              <a:buSzPts val="2400"/>
              <a:buChar char="•"/>
            </a:pPr>
            <a:r>
              <a:rPr lang="en-US" dirty="0"/>
              <a:t>Compared to other professionals: </a:t>
            </a:r>
          </a:p>
          <a:p>
            <a:pPr marL="228600" lvl="0" indent="-228600" algn="l" rtl="0">
              <a:lnSpc>
                <a:spcPct val="100000"/>
              </a:lnSpc>
              <a:spcBef>
                <a:spcPts val="0"/>
              </a:spcBef>
              <a:spcAft>
                <a:spcPts val="0"/>
              </a:spcAft>
              <a:buClr>
                <a:schemeClr val="dk1"/>
              </a:buClr>
              <a:buSzPts val="2400"/>
              <a:buChar char="•"/>
            </a:pPr>
            <a:r>
              <a:rPr lang="en-US" dirty="0"/>
              <a:t>Lawyers drink </a:t>
            </a:r>
            <a:r>
              <a:rPr lang="en-US" u="sng" dirty="0"/>
              <a:t>more alcohol </a:t>
            </a:r>
            <a:r>
              <a:rPr lang="en-US" dirty="0"/>
              <a:t>(21%-36% attorneys identify as problem drinkers).</a:t>
            </a:r>
          </a:p>
          <a:p>
            <a:pPr marL="228600" lvl="0" indent="-228600" algn="l" rtl="0">
              <a:lnSpc>
                <a:spcPct val="100000"/>
              </a:lnSpc>
              <a:spcBef>
                <a:spcPts val="900"/>
              </a:spcBef>
              <a:spcAft>
                <a:spcPts val="0"/>
              </a:spcAft>
              <a:buClr>
                <a:schemeClr val="dk1"/>
              </a:buClr>
              <a:buSzPts val="2400"/>
              <a:buChar char="•"/>
            </a:pPr>
            <a:r>
              <a:rPr lang="en-US" dirty="0"/>
              <a:t>Experience </a:t>
            </a:r>
            <a:r>
              <a:rPr lang="en-US" u="sng" dirty="0"/>
              <a:t>more secondary trauma</a:t>
            </a:r>
            <a:r>
              <a:rPr lang="en-US" dirty="0"/>
              <a:t> (34% attorneys).</a:t>
            </a:r>
          </a:p>
          <a:p>
            <a:pPr marL="228600" lvl="0" indent="-228600" algn="l" rtl="0">
              <a:lnSpc>
                <a:spcPct val="100000"/>
              </a:lnSpc>
              <a:spcBef>
                <a:spcPts val="900"/>
              </a:spcBef>
              <a:spcAft>
                <a:spcPts val="0"/>
              </a:spcAft>
              <a:buClr>
                <a:schemeClr val="dk1"/>
              </a:buClr>
              <a:buSzPts val="2400"/>
              <a:buChar char="•"/>
            </a:pPr>
            <a:r>
              <a:rPr lang="en-US" dirty="0"/>
              <a:t>28% struggle with some level of </a:t>
            </a:r>
            <a:r>
              <a:rPr lang="en-US" u="sng" dirty="0"/>
              <a:t>depression</a:t>
            </a:r>
            <a:r>
              <a:rPr lang="en-US" dirty="0"/>
              <a:t>.</a:t>
            </a:r>
          </a:p>
          <a:p>
            <a:pPr marL="228600" lvl="0" indent="-228600" algn="l" rtl="0">
              <a:lnSpc>
                <a:spcPct val="100000"/>
              </a:lnSpc>
              <a:spcBef>
                <a:spcPts val="900"/>
              </a:spcBef>
              <a:spcAft>
                <a:spcPts val="0"/>
              </a:spcAft>
              <a:buClr>
                <a:schemeClr val="dk1"/>
              </a:buClr>
              <a:buSzPts val="2400"/>
              <a:buChar char="•"/>
            </a:pPr>
            <a:r>
              <a:rPr lang="en-US" dirty="0"/>
              <a:t>19% struggle with symptoms of </a:t>
            </a:r>
            <a:r>
              <a:rPr lang="en-US" u="sng" dirty="0"/>
              <a:t>anxiety</a:t>
            </a:r>
            <a:r>
              <a:rPr lang="en-US" dirty="0"/>
              <a:t>.</a:t>
            </a:r>
          </a:p>
          <a:p>
            <a:pPr marL="228600" lvl="0" indent="-228600" algn="l" rtl="0">
              <a:lnSpc>
                <a:spcPct val="100000"/>
              </a:lnSpc>
              <a:spcBef>
                <a:spcPts val="900"/>
              </a:spcBef>
              <a:spcAft>
                <a:spcPts val="0"/>
              </a:spcAft>
              <a:buClr>
                <a:schemeClr val="dk1"/>
              </a:buClr>
              <a:buSzPts val="2400"/>
              <a:buChar char="•"/>
            </a:pPr>
            <a:r>
              <a:rPr lang="en-US" dirty="0"/>
              <a:t>New attorneys within the first 10 years of practice have highest rates of depression, anxiety, and substance use disorders. </a:t>
            </a:r>
          </a:p>
          <a:p>
            <a:endParaRPr lang="en-US" dirty="0"/>
          </a:p>
        </p:txBody>
      </p:sp>
      <p:sp>
        <p:nvSpPr>
          <p:cNvPr id="4" name="Slide Number Placeholder 3"/>
          <p:cNvSpPr>
            <a:spLocks noGrp="1"/>
          </p:cNvSpPr>
          <p:nvPr>
            <p:ph type="sldNum" sz="quarter" idx="5"/>
          </p:nvPr>
        </p:nvSpPr>
        <p:spPr/>
        <p:txBody>
          <a:bodyPr/>
          <a:lstStyle/>
          <a:p>
            <a:fld id="{D9FE7813-04CE-E04E-A578-C05D437E5A03}" type="slidenum">
              <a:rPr lang="en-US" smtClean="0"/>
              <a:t>3</a:t>
            </a:fld>
            <a:endParaRPr lang="en-US" dirty="0"/>
          </a:p>
        </p:txBody>
      </p:sp>
    </p:spTree>
    <p:extLst>
      <p:ext uri="{BB962C8B-B14F-4D97-AF65-F5344CB8AC3E}">
        <p14:creationId xmlns:p14="http://schemas.microsoft.com/office/powerpoint/2010/main" val="81623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E7813-04CE-E04E-A578-C05D437E5A03}" type="slidenum">
              <a:rPr lang="en-US" smtClean="0"/>
              <a:t>4</a:t>
            </a:fld>
            <a:endParaRPr lang="en-US" dirty="0"/>
          </a:p>
        </p:txBody>
      </p:sp>
    </p:spTree>
    <p:extLst>
      <p:ext uri="{BB962C8B-B14F-4D97-AF65-F5344CB8AC3E}">
        <p14:creationId xmlns:p14="http://schemas.microsoft.com/office/powerpoint/2010/main" val="3875343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E7813-04CE-E04E-A578-C05D437E5A03}" type="slidenum">
              <a:rPr lang="en-US" smtClean="0"/>
              <a:t>5</a:t>
            </a:fld>
            <a:endParaRPr lang="en-US" dirty="0"/>
          </a:p>
        </p:txBody>
      </p:sp>
    </p:spTree>
    <p:extLst>
      <p:ext uri="{BB962C8B-B14F-4D97-AF65-F5344CB8AC3E}">
        <p14:creationId xmlns:p14="http://schemas.microsoft.com/office/powerpoint/2010/main" val="3386756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Senior lawyers justified these actions as a means to an end – the profession is becoming increasingly monetized, people owe debts, just doing the job, etc. In this review of lawyer responses, their ethical anxiety and moral distress came from billing concerns, employment issues, and client relations that were compromised because of the aforementioned or because of lack of genuine client contact. </a:t>
            </a:r>
          </a:p>
        </p:txBody>
      </p:sp>
      <p:sp>
        <p:nvSpPr>
          <p:cNvPr id="4" name="Slide Number Placeholder 3"/>
          <p:cNvSpPr>
            <a:spLocks noGrp="1"/>
          </p:cNvSpPr>
          <p:nvPr>
            <p:ph type="sldNum" sz="quarter" idx="5"/>
          </p:nvPr>
        </p:nvSpPr>
        <p:spPr/>
        <p:txBody>
          <a:bodyPr/>
          <a:lstStyle/>
          <a:p>
            <a:fld id="{D9FE7813-04CE-E04E-A578-C05D437E5A03}" type="slidenum">
              <a:rPr lang="en-US" smtClean="0"/>
              <a:t>6</a:t>
            </a:fld>
            <a:endParaRPr lang="en-US" dirty="0"/>
          </a:p>
        </p:txBody>
      </p:sp>
    </p:spTree>
    <p:extLst>
      <p:ext uri="{BB962C8B-B14F-4D97-AF65-F5344CB8AC3E}">
        <p14:creationId xmlns:p14="http://schemas.microsoft.com/office/powerpoint/2010/main" val="1544493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E7813-04CE-E04E-A578-C05D437E5A03}" type="slidenum">
              <a:rPr lang="en-US" smtClean="0"/>
              <a:t>10</a:t>
            </a:fld>
            <a:endParaRPr lang="en-US" dirty="0"/>
          </a:p>
        </p:txBody>
      </p:sp>
    </p:spTree>
    <p:extLst>
      <p:ext uri="{BB962C8B-B14F-4D97-AF65-F5344CB8AC3E}">
        <p14:creationId xmlns:p14="http://schemas.microsoft.com/office/powerpoint/2010/main" val="2247739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E7813-04CE-E04E-A578-C05D437E5A03}" type="slidenum">
              <a:rPr lang="en-US" smtClean="0"/>
              <a:t>11</a:t>
            </a:fld>
            <a:endParaRPr lang="en-US" dirty="0"/>
          </a:p>
        </p:txBody>
      </p:sp>
    </p:spTree>
    <p:extLst>
      <p:ext uri="{BB962C8B-B14F-4D97-AF65-F5344CB8AC3E}">
        <p14:creationId xmlns:p14="http://schemas.microsoft.com/office/powerpoint/2010/main" val="66908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26" name="Google Shape;72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747" name="Google Shape;74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24</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E5E-745C-407D-B425-C78EBF08DF96}"/>
              </a:ext>
            </a:extLst>
          </p:cNvPr>
          <p:cNvSpPr>
            <a:spLocks noGrp="1"/>
          </p:cNvSpPr>
          <p:nvPr>
            <p:ph type="ctrTitle"/>
          </p:nvPr>
        </p:nvSpPr>
        <p:spPr>
          <a:xfrm>
            <a:off x="571501" y="822960"/>
            <a:ext cx="6057899" cy="5015169"/>
          </a:xfrm>
        </p:spPr>
        <p:txBody>
          <a:bodyPr anchor="t">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D07A4D5-56F4-4287-B174-56C55B18FD68}"/>
              </a:ext>
            </a:extLst>
          </p:cNvPr>
          <p:cNvSpPr>
            <a:spLocks noGrp="1"/>
          </p:cNvSpPr>
          <p:nvPr>
            <p:ph type="subTitle" idx="1"/>
          </p:nvPr>
        </p:nvSpPr>
        <p:spPr>
          <a:xfrm>
            <a:off x="8109113" y="3003642"/>
            <a:ext cx="3522199" cy="2900274"/>
          </a:xfrm>
        </p:spPr>
        <p:txBody>
          <a:bodyPr anchor="b">
            <a:normAutofit/>
          </a:bodyPr>
          <a:lstStyle>
            <a:lvl1pPr marL="0" indent="0" algn="l">
              <a:lnSpc>
                <a:spcPct val="130000"/>
              </a:lnSpc>
              <a:buNone/>
              <a:defRPr sz="1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AEB9C19-FEE0-4852-B181-14A0DD77F40D}"/>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5" name="Footer Placeholder 4">
            <a:extLst>
              <a:ext uri="{FF2B5EF4-FFF2-40B4-BE49-F238E27FC236}">
                <a16:creationId xmlns:a16="http://schemas.microsoft.com/office/drawing/2014/main" id="{11127DDF-01B7-463C-82BC-BBF4296182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B2056A-C3EE-4809-B1F3-1CEEEA266F7B}"/>
              </a:ext>
            </a:extLst>
          </p:cNvPr>
          <p:cNvSpPr>
            <a:spLocks noGrp="1"/>
          </p:cNvSpPr>
          <p:nvPr>
            <p:ph type="sldNum" sz="quarter" idx="12"/>
          </p:nvPr>
        </p:nvSpPr>
        <p:spPr/>
        <p:txBody>
          <a:bodyPr/>
          <a:lstStyle/>
          <a:p>
            <a:fld id="{5EEB83C2-341F-4C28-A243-1C56DDDA54D3}" type="slidenum">
              <a:rPr lang="en-US" smtClean="0"/>
              <a:t>‹#›</a:t>
            </a:fld>
            <a:endParaRPr lang="en-US" dirty="0"/>
          </a:p>
        </p:txBody>
      </p:sp>
      <p:cxnSp>
        <p:nvCxnSpPr>
          <p:cNvPr id="9" name="Straight Connector 8">
            <a:extLst>
              <a:ext uri="{FF2B5EF4-FFF2-40B4-BE49-F238E27FC236}">
                <a16:creationId xmlns:a16="http://schemas.microsoft.com/office/drawing/2014/main" id="{A240FCEE-B6E2-46D0-9BB0-F45F79545E9D}"/>
              </a:ext>
            </a:extLst>
          </p:cNvPr>
          <p:cNvCxnSpPr>
            <a:cxnSpLocks/>
          </p:cNvCxnSpPr>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D2FB83-3783-4477-80B5-DA5BF10BAF57}"/>
              </a:ext>
            </a:extLst>
          </p:cNvPr>
          <p:cNvCxnSpPr>
            <a:cxnSpLocks/>
          </p:cNvCxnSpPr>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3EA203-71D5-49C0-9626-FFA8E46787B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81295"/>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9A0A-70FC-426A-8B3B-60FAF9806EB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EF47EC6-9753-4ABC-BB66-64CCC8BA0808}"/>
              </a:ext>
            </a:extLst>
          </p:cNvPr>
          <p:cNvSpPr>
            <a:spLocks noGrp="1"/>
          </p:cNvSpPr>
          <p:nvPr>
            <p:ph type="body" orient="vert" idx="1"/>
          </p:nvPr>
        </p:nvSpPr>
        <p:spPr>
          <a:xfrm>
            <a:off x="571499" y="2036363"/>
            <a:ext cx="11059811" cy="3870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884D9F-DC99-4B4C-98CF-178BBBB76646}"/>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5" name="Footer Placeholder 4">
            <a:extLst>
              <a:ext uri="{FF2B5EF4-FFF2-40B4-BE49-F238E27FC236}">
                <a16:creationId xmlns:a16="http://schemas.microsoft.com/office/drawing/2014/main" id="{1A7A6840-AC0B-4260-8368-08E0A22D22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A5DAB8-EC07-4CCF-96EA-5D8ACDAE6E48}"/>
              </a:ext>
            </a:extLst>
          </p:cNvPr>
          <p:cNvSpPr>
            <a:spLocks noGrp="1"/>
          </p:cNvSpPr>
          <p:nvPr>
            <p:ph type="sldNum" sz="quarter" idx="12"/>
          </p:nvPr>
        </p:nvSpPr>
        <p:spPr/>
        <p:txBody>
          <a:bodyPr/>
          <a:lstStyle/>
          <a:p>
            <a:fld id="{5EEB83C2-341F-4C28-A243-1C56DDDA54D3}" type="slidenum">
              <a:rPr lang="en-US" smtClean="0"/>
              <a:t>‹#›</a:t>
            </a:fld>
            <a:endParaRPr lang="en-US" dirty="0"/>
          </a:p>
        </p:txBody>
      </p:sp>
      <p:cxnSp>
        <p:nvCxnSpPr>
          <p:cNvPr id="7" name="Straight Connector 6">
            <a:extLst>
              <a:ext uri="{FF2B5EF4-FFF2-40B4-BE49-F238E27FC236}">
                <a16:creationId xmlns:a16="http://schemas.microsoft.com/office/drawing/2014/main" id="{0438F1AC-9961-4786-A189-20863DD97F68}"/>
              </a:ext>
            </a:extLst>
          </p:cNvPr>
          <p:cNvCxnSpPr>
            <a:cxnSpLocks/>
          </p:cNvCxnSpPr>
          <p:nvPr/>
        </p:nvCxnSpPr>
        <p:spPr>
          <a:xfrm flipH="1">
            <a:off x="571500" y="1780979"/>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21733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5F678-EC03-4845-A51B-C90FA6A15491}"/>
              </a:ext>
            </a:extLst>
          </p:cNvPr>
          <p:cNvSpPr>
            <a:spLocks noGrp="1"/>
          </p:cNvSpPr>
          <p:nvPr>
            <p:ph type="title" orient="vert"/>
          </p:nvPr>
        </p:nvSpPr>
        <p:spPr>
          <a:xfrm>
            <a:off x="9177953" y="797251"/>
            <a:ext cx="2483929" cy="528378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4A8B4D-A39F-4528-975A-9C84BEE778DF}"/>
              </a:ext>
            </a:extLst>
          </p:cNvPr>
          <p:cNvSpPr>
            <a:spLocks noGrp="1"/>
          </p:cNvSpPr>
          <p:nvPr>
            <p:ph type="body" orient="vert" idx="1"/>
          </p:nvPr>
        </p:nvSpPr>
        <p:spPr>
          <a:xfrm>
            <a:off x="566094" y="797251"/>
            <a:ext cx="8101072" cy="5283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5E4A23-6984-4AD1-A51D-600EDC263543}"/>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5" name="Footer Placeholder 4">
            <a:extLst>
              <a:ext uri="{FF2B5EF4-FFF2-40B4-BE49-F238E27FC236}">
                <a16:creationId xmlns:a16="http://schemas.microsoft.com/office/drawing/2014/main" id="{A9273E28-C341-49CC-BAAB-0C0D198212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26D54A-8E86-4026-8DD0-5B0979BB8C78}"/>
              </a:ext>
            </a:extLst>
          </p:cNvPr>
          <p:cNvSpPr>
            <a:spLocks noGrp="1"/>
          </p:cNvSpPr>
          <p:nvPr>
            <p:ph type="sldNum" sz="quarter" idx="12"/>
          </p:nvPr>
        </p:nvSpPr>
        <p:spPr/>
        <p:txBody>
          <a:bodyPr/>
          <a:lstStyle/>
          <a:p>
            <a:fld id="{5EEB83C2-341F-4C28-A243-1C56DDDA54D3}" type="slidenum">
              <a:rPr lang="en-US" smtClean="0"/>
              <a:t>‹#›</a:t>
            </a:fld>
            <a:endParaRPr lang="en-US" dirty="0"/>
          </a:p>
        </p:txBody>
      </p:sp>
      <p:cxnSp>
        <p:nvCxnSpPr>
          <p:cNvPr id="7" name="Straight Connector 6">
            <a:extLst>
              <a:ext uri="{FF2B5EF4-FFF2-40B4-BE49-F238E27FC236}">
                <a16:creationId xmlns:a16="http://schemas.microsoft.com/office/drawing/2014/main" id="{1CB05DA4-DF32-4D7A-9E4D-36309C90C5BB}"/>
              </a:ext>
            </a:extLst>
          </p:cNvPr>
          <p:cNvCxnSpPr>
            <a:cxnSpLocks/>
          </p:cNvCxnSpPr>
          <p:nvPr/>
        </p:nvCxnSpPr>
        <p:spPr>
          <a:xfrm flipH="1">
            <a:off x="566094" y="57711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CC7262-4997-41E4-976D-BA82E148280F}"/>
              </a:ext>
            </a:extLst>
          </p:cNvPr>
          <p:cNvCxnSpPr>
            <a:cxnSpLocks/>
          </p:cNvCxnSpPr>
          <p:nvPr/>
        </p:nvCxnSpPr>
        <p:spPr>
          <a:xfrm flipV="1">
            <a:off x="8875226" y="571500"/>
            <a:ext cx="0" cy="5711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5063B5-E478-4C41-AD40-49A39AE07429}"/>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893676"/>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2ED8-7F53-4C03-A740-493E5079849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611087-99A9-4100-B5F7-520880DE322E}"/>
              </a:ext>
            </a:extLst>
          </p:cNvPr>
          <p:cNvSpPr>
            <a:spLocks noGrp="1"/>
          </p:cNvSpPr>
          <p:nvPr>
            <p:ph idx="1"/>
          </p:nvPr>
        </p:nvSpPr>
        <p:spPr>
          <a:xfrm>
            <a:off x="571499" y="2075688"/>
            <a:ext cx="11059811" cy="391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7B4B20-1A65-4A26-B11E-6095083A1645}"/>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5" name="Footer Placeholder 4">
            <a:extLst>
              <a:ext uri="{FF2B5EF4-FFF2-40B4-BE49-F238E27FC236}">
                <a16:creationId xmlns:a16="http://schemas.microsoft.com/office/drawing/2014/main" id="{FB0D52D3-E985-4FEB-89B9-57C754711C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EA751A-C72D-47C1-A7A6-E8510A40CE9A}"/>
              </a:ext>
            </a:extLst>
          </p:cNvPr>
          <p:cNvSpPr>
            <a:spLocks noGrp="1"/>
          </p:cNvSpPr>
          <p:nvPr>
            <p:ph type="sldNum" sz="quarter" idx="12"/>
          </p:nvPr>
        </p:nvSpPr>
        <p:spPr/>
        <p:txBody>
          <a:bodyPr/>
          <a:lstStyle/>
          <a:p>
            <a:fld id="{5EEB83C2-341F-4C28-A243-1C56DDDA54D3}" type="slidenum">
              <a:rPr lang="en-US" smtClean="0"/>
              <a:t>‹#›</a:t>
            </a:fld>
            <a:endParaRPr lang="en-US" dirty="0"/>
          </a:p>
        </p:txBody>
      </p:sp>
    </p:spTree>
    <p:extLst>
      <p:ext uri="{BB962C8B-B14F-4D97-AF65-F5344CB8AC3E}">
        <p14:creationId xmlns:p14="http://schemas.microsoft.com/office/powerpoint/2010/main" val="120534847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1F78-07BF-45A9-92D4-E4E0A1E88D7A}"/>
              </a:ext>
            </a:extLst>
          </p:cNvPr>
          <p:cNvSpPr>
            <a:spLocks noGrp="1"/>
          </p:cNvSpPr>
          <p:nvPr>
            <p:ph type="title"/>
          </p:nvPr>
        </p:nvSpPr>
        <p:spPr>
          <a:xfrm>
            <a:off x="571500" y="914255"/>
            <a:ext cx="6867115" cy="5009471"/>
          </a:xfrm>
        </p:spPr>
        <p:txBody>
          <a:bodyPr anchor="b">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CC2A83-A380-4828-BC68-C065C8BC5AD5}"/>
              </a:ext>
            </a:extLst>
          </p:cNvPr>
          <p:cNvSpPr>
            <a:spLocks noGrp="1"/>
          </p:cNvSpPr>
          <p:nvPr>
            <p:ph type="body" idx="1"/>
          </p:nvPr>
        </p:nvSpPr>
        <p:spPr>
          <a:xfrm>
            <a:off x="9239817" y="914399"/>
            <a:ext cx="2370268" cy="2670273"/>
          </a:xfrm>
        </p:spPr>
        <p:txBody>
          <a:bodyPr anchor="t">
            <a:normAutofit/>
          </a:bodyPr>
          <a:lstStyle>
            <a:lvl1pPr marL="0" indent="0">
              <a:lnSpc>
                <a:spcPct val="130000"/>
              </a:lnSpc>
              <a:buNone/>
              <a:defRPr sz="14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92B2F-8804-4195-A779-F5C67C25CBBE}"/>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5" name="Footer Placeholder 4">
            <a:extLst>
              <a:ext uri="{FF2B5EF4-FFF2-40B4-BE49-F238E27FC236}">
                <a16:creationId xmlns:a16="http://schemas.microsoft.com/office/drawing/2014/main" id="{25099C26-4411-4833-A917-A45E62D56A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68C7C7-F862-434D-A87A-DECE9FD2E1E9}"/>
              </a:ext>
            </a:extLst>
          </p:cNvPr>
          <p:cNvSpPr>
            <a:spLocks noGrp="1"/>
          </p:cNvSpPr>
          <p:nvPr>
            <p:ph type="sldNum" sz="quarter" idx="12"/>
          </p:nvPr>
        </p:nvSpPr>
        <p:spPr/>
        <p:txBody>
          <a:bodyPr/>
          <a:lstStyle/>
          <a:p>
            <a:fld id="{5EEB83C2-341F-4C28-A243-1C56DDDA54D3}" type="slidenum">
              <a:rPr lang="en-US" smtClean="0"/>
              <a:t>‹#›</a:t>
            </a:fld>
            <a:endParaRPr lang="en-US" dirty="0"/>
          </a:p>
        </p:txBody>
      </p:sp>
      <p:cxnSp>
        <p:nvCxnSpPr>
          <p:cNvPr id="7" name="Straight Connector 6">
            <a:extLst>
              <a:ext uri="{FF2B5EF4-FFF2-40B4-BE49-F238E27FC236}">
                <a16:creationId xmlns:a16="http://schemas.microsoft.com/office/drawing/2014/main" id="{A40BAA4B-C4C0-40C1-8DC8-B4E2F8A68E12}"/>
              </a:ext>
            </a:extLst>
          </p:cNvPr>
          <p:cNvCxnSpPr>
            <a:cxnSpLocks/>
          </p:cNvCxnSpPr>
          <p:nvPr/>
        </p:nvCxnSpPr>
        <p:spPr>
          <a:xfrm>
            <a:off x="8872625"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0A2259-2540-4B32-A999-2B46A6790E3D}"/>
              </a:ext>
            </a:extLst>
          </p:cNvPr>
          <p:cNvCxnSpPr>
            <a:cxnSpLocks/>
          </p:cNvCxnSpPr>
          <p:nvPr/>
        </p:nvCxnSpPr>
        <p:spPr>
          <a:xfrm flipH="1">
            <a:off x="566094"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EFB0ED-3F76-4403-AD0B-E738DD9D8CB6}"/>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93925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BD5F-CF53-4DD5-B8C5-27BBA2BB8860}"/>
              </a:ext>
            </a:extLst>
          </p:cNvPr>
          <p:cNvSpPr>
            <a:spLocks noGrp="1"/>
          </p:cNvSpPr>
          <p:nvPr>
            <p:ph type="title"/>
          </p:nvPr>
        </p:nvSpPr>
        <p:spPr>
          <a:xfrm>
            <a:off x="571500" y="709684"/>
            <a:ext cx="11049000" cy="1057160"/>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76C2E1-5D5E-409F-BEE8-F48CE86F55C9}"/>
              </a:ext>
            </a:extLst>
          </p:cNvPr>
          <p:cNvSpPr>
            <a:spLocks noGrp="1"/>
          </p:cNvSpPr>
          <p:nvPr>
            <p:ph sz="half" idx="1"/>
          </p:nvPr>
        </p:nvSpPr>
        <p:spPr>
          <a:xfrm>
            <a:off x="579447"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FBBF823-1BFB-4CF0-BAF4-D660C8F1AFC0}"/>
              </a:ext>
            </a:extLst>
          </p:cNvPr>
          <p:cNvSpPr>
            <a:spLocks noGrp="1"/>
          </p:cNvSpPr>
          <p:nvPr>
            <p:ph sz="half" idx="2"/>
          </p:nvPr>
        </p:nvSpPr>
        <p:spPr>
          <a:xfrm>
            <a:off x="6447082"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6FF816E-EE02-44A4-8B81-B324ECFD74DF}"/>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6" name="Footer Placeholder 5">
            <a:extLst>
              <a:ext uri="{FF2B5EF4-FFF2-40B4-BE49-F238E27FC236}">
                <a16:creationId xmlns:a16="http://schemas.microsoft.com/office/drawing/2014/main" id="{F134D9E4-A693-44D2-A3E8-E3AABC9052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4F669F-4B8E-415D-A9BF-AD451F452C6B}"/>
              </a:ext>
            </a:extLst>
          </p:cNvPr>
          <p:cNvSpPr>
            <a:spLocks noGrp="1"/>
          </p:cNvSpPr>
          <p:nvPr>
            <p:ph type="sldNum" sz="quarter" idx="12"/>
          </p:nvPr>
        </p:nvSpPr>
        <p:spPr/>
        <p:txBody>
          <a:bodyPr/>
          <a:lstStyle/>
          <a:p>
            <a:fld id="{5EEB83C2-341F-4C28-A243-1C56DDDA54D3}" type="slidenum">
              <a:rPr lang="en-US" smtClean="0"/>
              <a:t>‹#›</a:t>
            </a:fld>
            <a:endParaRPr lang="en-US" dirty="0"/>
          </a:p>
        </p:txBody>
      </p:sp>
      <p:cxnSp>
        <p:nvCxnSpPr>
          <p:cNvPr id="11" name="Straight Connector 10">
            <a:extLst>
              <a:ext uri="{FF2B5EF4-FFF2-40B4-BE49-F238E27FC236}">
                <a16:creationId xmlns:a16="http://schemas.microsoft.com/office/drawing/2014/main" id="{720AF959-FCDC-4B92-9324-06A06C0D56F2}"/>
              </a:ext>
            </a:extLst>
          </p:cNvPr>
          <p:cNvCxnSpPr>
            <a:cxnSpLocks/>
          </p:cNvCxnSpPr>
          <p:nvPr/>
        </p:nvCxnSpPr>
        <p:spPr>
          <a:xfrm flipV="1">
            <a:off x="6101405" y="1883336"/>
            <a:ext cx="0" cy="439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82603"/>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85E5-82C4-4BAE-B2B0-A078ABD6C69C}"/>
              </a:ext>
            </a:extLst>
          </p:cNvPr>
          <p:cNvSpPr>
            <a:spLocks noGrp="1"/>
          </p:cNvSpPr>
          <p:nvPr>
            <p:ph type="title"/>
          </p:nvPr>
        </p:nvSpPr>
        <p:spPr>
          <a:xfrm>
            <a:off x="583469" y="699118"/>
            <a:ext cx="11025062" cy="1063601"/>
          </a:xfrm>
        </p:spPr>
        <p:txBody>
          <a:bodyPr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2D15C7-F445-40F7-88F6-FD6526269CD7}"/>
              </a:ext>
            </a:extLst>
          </p:cNvPr>
          <p:cNvSpPr>
            <a:spLocks noGrp="1"/>
          </p:cNvSpPr>
          <p:nvPr>
            <p:ph type="body" idx="1"/>
          </p:nvPr>
        </p:nvSpPr>
        <p:spPr>
          <a:xfrm>
            <a:off x="583468" y="2022883"/>
            <a:ext cx="5230469" cy="564079"/>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52C35-AA8E-4154-8A78-7DE9590E1F38}"/>
              </a:ext>
            </a:extLst>
          </p:cNvPr>
          <p:cNvSpPr>
            <a:spLocks noGrp="1"/>
          </p:cNvSpPr>
          <p:nvPr>
            <p:ph sz="half" idx="2"/>
          </p:nvPr>
        </p:nvSpPr>
        <p:spPr>
          <a:xfrm>
            <a:off x="583469" y="2866031"/>
            <a:ext cx="5157787"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557EAC6-567C-4A4A-BB10-57EC14B97DDF}"/>
              </a:ext>
            </a:extLst>
          </p:cNvPr>
          <p:cNvSpPr>
            <a:spLocks noGrp="1"/>
          </p:cNvSpPr>
          <p:nvPr>
            <p:ph type="body" sz="quarter" idx="3"/>
          </p:nvPr>
        </p:nvSpPr>
        <p:spPr>
          <a:xfrm>
            <a:off x="6441470" y="2022883"/>
            <a:ext cx="5183188" cy="564080"/>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A083F-AD60-4437-B32A-44035D78AF63}"/>
              </a:ext>
            </a:extLst>
          </p:cNvPr>
          <p:cNvSpPr>
            <a:spLocks noGrp="1"/>
          </p:cNvSpPr>
          <p:nvPr>
            <p:ph sz="quarter" idx="4"/>
          </p:nvPr>
        </p:nvSpPr>
        <p:spPr>
          <a:xfrm>
            <a:off x="6441470" y="2866031"/>
            <a:ext cx="5183188"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DBF86F-3266-4551-B680-06F401FFE665}"/>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8" name="Footer Placeholder 7">
            <a:extLst>
              <a:ext uri="{FF2B5EF4-FFF2-40B4-BE49-F238E27FC236}">
                <a16:creationId xmlns:a16="http://schemas.microsoft.com/office/drawing/2014/main" id="{755B38FE-80F9-4582-B2E1-B067C288DE8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47BEF32-F637-47A1-9ED3-AFC4F79F3739}"/>
              </a:ext>
            </a:extLst>
          </p:cNvPr>
          <p:cNvSpPr>
            <a:spLocks noGrp="1"/>
          </p:cNvSpPr>
          <p:nvPr>
            <p:ph type="sldNum" sz="quarter" idx="12"/>
          </p:nvPr>
        </p:nvSpPr>
        <p:spPr/>
        <p:txBody>
          <a:bodyPr/>
          <a:lstStyle/>
          <a:p>
            <a:fld id="{5EEB83C2-341F-4C28-A243-1C56DDDA54D3}" type="slidenum">
              <a:rPr lang="en-US" smtClean="0"/>
              <a:t>‹#›</a:t>
            </a:fld>
            <a:endParaRPr lang="en-US" dirty="0"/>
          </a:p>
        </p:txBody>
      </p:sp>
      <p:cxnSp>
        <p:nvCxnSpPr>
          <p:cNvPr id="11" name="Straight Connector 10">
            <a:extLst>
              <a:ext uri="{FF2B5EF4-FFF2-40B4-BE49-F238E27FC236}">
                <a16:creationId xmlns:a16="http://schemas.microsoft.com/office/drawing/2014/main" id="{E0C508D4-7C99-4B8D-BCDE-F0001BD345D9}"/>
              </a:ext>
            </a:extLst>
          </p:cNvPr>
          <p:cNvCxnSpPr>
            <a:cxnSpLocks/>
          </p:cNvCxnSpPr>
          <p:nvPr/>
        </p:nvCxnSpPr>
        <p:spPr>
          <a:xfrm flipV="1">
            <a:off x="6101405" y="1883336"/>
            <a:ext cx="0" cy="4399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9BF61B-7951-48F4-982B-9401A483FFBF}"/>
              </a:ext>
            </a:extLst>
          </p:cNvPr>
          <p:cNvCxnSpPr>
            <a:cxnSpLocks/>
          </p:cNvCxnSpPr>
          <p:nvPr/>
        </p:nvCxnSpPr>
        <p:spPr>
          <a:xfrm flipH="1">
            <a:off x="577485" y="273859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08828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94CB-6BE5-4B9E-B0A6-54F83B201A64}"/>
              </a:ext>
            </a:extLst>
          </p:cNvPr>
          <p:cNvSpPr>
            <a:spLocks noGrp="1"/>
          </p:cNvSpPr>
          <p:nvPr>
            <p:ph type="title"/>
          </p:nvPr>
        </p:nvSpPr>
        <p:spPr>
          <a:xfrm>
            <a:off x="571500" y="717452"/>
            <a:ext cx="11049000" cy="1161836"/>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5E8643C-1A5D-4F23-B0D7-5B46F5E456B4}"/>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4" name="Footer Placeholder 3">
            <a:extLst>
              <a:ext uri="{FF2B5EF4-FFF2-40B4-BE49-F238E27FC236}">
                <a16:creationId xmlns:a16="http://schemas.microsoft.com/office/drawing/2014/main" id="{0C1A3394-78CC-43B0-9762-5E826F8BBF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C347F0A-1980-4E13-AB22-AE3B8AA44058}"/>
              </a:ext>
            </a:extLst>
          </p:cNvPr>
          <p:cNvSpPr>
            <a:spLocks noGrp="1"/>
          </p:cNvSpPr>
          <p:nvPr>
            <p:ph type="sldNum" sz="quarter" idx="12"/>
          </p:nvPr>
        </p:nvSpPr>
        <p:spPr/>
        <p:txBody>
          <a:bodyPr/>
          <a:lstStyle/>
          <a:p>
            <a:fld id="{5EEB83C2-341F-4C28-A243-1C56DDDA54D3}" type="slidenum">
              <a:rPr lang="en-US" smtClean="0"/>
              <a:t>‹#›</a:t>
            </a:fld>
            <a:endParaRPr lang="en-US" dirty="0"/>
          </a:p>
        </p:txBody>
      </p:sp>
      <p:cxnSp>
        <p:nvCxnSpPr>
          <p:cNvPr id="7" name="Straight Connector 6">
            <a:extLst>
              <a:ext uri="{FF2B5EF4-FFF2-40B4-BE49-F238E27FC236}">
                <a16:creationId xmlns:a16="http://schemas.microsoft.com/office/drawing/2014/main" id="{4E9D858B-8A9C-4235-B151-81C99A3D20D2}"/>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C7798B-3ECB-4076-8955-A82116BB0D2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87422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61D85-3E72-406F-AB26-B4ED94918442}"/>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3" name="Footer Placeholder 2">
            <a:extLst>
              <a:ext uri="{FF2B5EF4-FFF2-40B4-BE49-F238E27FC236}">
                <a16:creationId xmlns:a16="http://schemas.microsoft.com/office/drawing/2014/main" id="{499C831E-4321-467E-9090-C89C48CF2F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68A9556-B3D8-4403-835F-11AE2D4098E9}"/>
              </a:ext>
            </a:extLst>
          </p:cNvPr>
          <p:cNvSpPr>
            <a:spLocks noGrp="1"/>
          </p:cNvSpPr>
          <p:nvPr>
            <p:ph type="sldNum" sz="quarter" idx="12"/>
          </p:nvPr>
        </p:nvSpPr>
        <p:spPr/>
        <p:txBody>
          <a:bodyPr/>
          <a:lstStyle/>
          <a:p>
            <a:fld id="{5EEB83C2-341F-4C28-A243-1C56DDDA54D3}" type="slidenum">
              <a:rPr lang="en-US" smtClean="0"/>
              <a:t>‹#›</a:t>
            </a:fld>
            <a:endParaRPr lang="en-US" dirty="0"/>
          </a:p>
        </p:txBody>
      </p:sp>
    </p:spTree>
    <p:extLst>
      <p:ext uri="{BB962C8B-B14F-4D97-AF65-F5344CB8AC3E}">
        <p14:creationId xmlns:p14="http://schemas.microsoft.com/office/powerpoint/2010/main" val="336513395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AA48-D521-423D-B185-6490EF57B935}"/>
              </a:ext>
            </a:extLst>
          </p:cNvPr>
          <p:cNvSpPr>
            <a:spLocks noGrp="1"/>
          </p:cNvSpPr>
          <p:nvPr>
            <p:ph type="title"/>
          </p:nvPr>
        </p:nvSpPr>
        <p:spPr>
          <a:xfrm>
            <a:off x="572201" y="810344"/>
            <a:ext cx="3478084" cy="1408062"/>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4E6DD-DDD2-4ED6-B8A9-A8B6D7656549}"/>
              </a:ext>
            </a:extLst>
          </p:cNvPr>
          <p:cNvSpPr>
            <a:spLocks noGrp="1"/>
          </p:cNvSpPr>
          <p:nvPr>
            <p:ph idx="1"/>
          </p:nvPr>
        </p:nvSpPr>
        <p:spPr>
          <a:xfrm>
            <a:off x="4919809" y="931232"/>
            <a:ext cx="6700679" cy="5079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F08F5E-AD33-4ACF-84C9-78B0FF6BE3AC}"/>
              </a:ext>
            </a:extLst>
          </p:cNvPr>
          <p:cNvSpPr>
            <a:spLocks noGrp="1"/>
          </p:cNvSpPr>
          <p:nvPr>
            <p:ph type="body" sz="half" idx="2"/>
          </p:nvPr>
        </p:nvSpPr>
        <p:spPr>
          <a:xfrm>
            <a:off x="571500" y="2578608"/>
            <a:ext cx="3478783" cy="34172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7604E-7DD4-4497-B325-74F899E8ACC6}"/>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6" name="Footer Placeholder 5">
            <a:extLst>
              <a:ext uri="{FF2B5EF4-FFF2-40B4-BE49-F238E27FC236}">
                <a16:creationId xmlns:a16="http://schemas.microsoft.com/office/drawing/2014/main" id="{3F02BEED-A8F6-4256-9539-4434694AA1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EA1AA6-EE0B-48FD-A7DE-6CEE6A8C7DEB}"/>
              </a:ext>
            </a:extLst>
          </p:cNvPr>
          <p:cNvSpPr>
            <a:spLocks noGrp="1"/>
          </p:cNvSpPr>
          <p:nvPr>
            <p:ph type="sldNum" sz="quarter" idx="12"/>
          </p:nvPr>
        </p:nvSpPr>
        <p:spPr/>
        <p:txBody>
          <a:bodyPr/>
          <a:lstStyle/>
          <a:p>
            <a:fld id="{5EEB83C2-341F-4C28-A243-1C56DDDA54D3}" type="slidenum">
              <a:rPr lang="en-US" smtClean="0"/>
              <a:t>‹#›</a:t>
            </a:fld>
            <a:endParaRPr lang="en-US" dirty="0"/>
          </a:p>
        </p:txBody>
      </p:sp>
      <p:cxnSp>
        <p:nvCxnSpPr>
          <p:cNvPr id="8" name="Straight Connector 7">
            <a:extLst>
              <a:ext uri="{FF2B5EF4-FFF2-40B4-BE49-F238E27FC236}">
                <a16:creationId xmlns:a16="http://schemas.microsoft.com/office/drawing/2014/main" id="{B3F35B32-9A23-4805-94A6-96826D202139}"/>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2BA7DA-3944-40D4-91CD-40CA24DBB79B}"/>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EA0B78-39E7-4039-B8BE-4F425688C6DF}"/>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68B99C-0744-42EE-9713-AB0CEC3F5D8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859565"/>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732-5D39-4B30-A499-D51BABC882EF}"/>
              </a:ext>
            </a:extLst>
          </p:cNvPr>
          <p:cNvSpPr>
            <a:spLocks noGrp="1"/>
          </p:cNvSpPr>
          <p:nvPr>
            <p:ph type="title"/>
          </p:nvPr>
        </p:nvSpPr>
        <p:spPr>
          <a:xfrm>
            <a:off x="571499" y="802204"/>
            <a:ext cx="3478787" cy="1408062"/>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3AF5AEC-77BC-4A52-8A56-C6479CA6A29D}"/>
              </a:ext>
            </a:extLst>
          </p:cNvPr>
          <p:cNvSpPr>
            <a:spLocks noGrp="1"/>
          </p:cNvSpPr>
          <p:nvPr>
            <p:ph type="pic" idx="1"/>
          </p:nvPr>
        </p:nvSpPr>
        <p:spPr>
          <a:xfrm>
            <a:off x="4723467" y="847384"/>
            <a:ext cx="6907844" cy="52168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60A9240-8762-4C7D-AF22-A844CB2EC871}"/>
              </a:ext>
            </a:extLst>
          </p:cNvPr>
          <p:cNvSpPr>
            <a:spLocks noGrp="1"/>
          </p:cNvSpPr>
          <p:nvPr>
            <p:ph type="body" sz="half" idx="2"/>
          </p:nvPr>
        </p:nvSpPr>
        <p:spPr>
          <a:xfrm>
            <a:off x="571498" y="2574906"/>
            <a:ext cx="3478787" cy="343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95685-E45D-4E74-8B78-D3B8E85C434D}"/>
              </a:ext>
            </a:extLst>
          </p:cNvPr>
          <p:cNvSpPr>
            <a:spLocks noGrp="1"/>
          </p:cNvSpPr>
          <p:nvPr>
            <p:ph type="dt" sz="half" idx="10"/>
          </p:nvPr>
        </p:nvSpPr>
        <p:spPr/>
        <p:txBody>
          <a:bodyPr/>
          <a:lstStyle/>
          <a:p>
            <a:fld id="{1C8322F6-1C60-46CF-968C-BC20E470F443}" type="datetimeFigureOut">
              <a:rPr lang="en-US" smtClean="0"/>
              <a:t>8/29/2023</a:t>
            </a:fld>
            <a:endParaRPr lang="en-US" dirty="0"/>
          </a:p>
        </p:txBody>
      </p:sp>
      <p:sp>
        <p:nvSpPr>
          <p:cNvPr id="6" name="Footer Placeholder 5">
            <a:extLst>
              <a:ext uri="{FF2B5EF4-FFF2-40B4-BE49-F238E27FC236}">
                <a16:creationId xmlns:a16="http://schemas.microsoft.com/office/drawing/2014/main" id="{321FCBA3-0FF5-47C2-901A-645F6185D2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030381-5320-46AD-A0B9-7C04B3E5A202}"/>
              </a:ext>
            </a:extLst>
          </p:cNvPr>
          <p:cNvSpPr>
            <a:spLocks noGrp="1"/>
          </p:cNvSpPr>
          <p:nvPr>
            <p:ph type="sldNum" sz="quarter" idx="12"/>
          </p:nvPr>
        </p:nvSpPr>
        <p:spPr/>
        <p:txBody>
          <a:bodyPr/>
          <a:lstStyle/>
          <a:p>
            <a:fld id="{5EEB83C2-341F-4C28-A243-1C56DDDA54D3}" type="slidenum">
              <a:rPr lang="en-US" smtClean="0"/>
              <a:t>‹#›</a:t>
            </a:fld>
            <a:endParaRPr lang="en-US" dirty="0"/>
          </a:p>
        </p:txBody>
      </p:sp>
      <p:cxnSp>
        <p:nvCxnSpPr>
          <p:cNvPr id="8" name="Straight Connector 7">
            <a:extLst>
              <a:ext uri="{FF2B5EF4-FFF2-40B4-BE49-F238E27FC236}">
                <a16:creationId xmlns:a16="http://schemas.microsoft.com/office/drawing/2014/main" id="{5357A432-D933-402A-8657-216EE20450EE}"/>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B1E0F3-D71B-436F-A10B-B6EA7125F684}"/>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EE64F5-2B48-4A2E-BA5E-1D37F1A7C9A3}"/>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9BF9AA-A2C8-4233-B597-EB11C6D6A0E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71719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467D-9ED1-4211-A71E-41C91C755C9D}"/>
              </a:ext>
            </a:extLst>
          </p:cNvPr>
          <p:cNvSpPr>
            <a:spLocks noGrp="1"/>
          </p:cNvSpPr>
          <p:nvPr>
            <p:ph type="title"/>
          </p:nvPr>
        </p:nvSpPr>
        <p:spPr>
          <a:xfrm>
            <a:off x="571500" y="689289"/>
            <a:ext cx="11049000" cy="10841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F8A6A1-C9C7-4FDF-B4DA-1E86B6A355F8}"/>
              </a:ext>
            </a:extLst>
          </p:cNvPr>
          <p:cNvSpPr>
            <a:spLocks noGrp="1"/>
          </p:cNvSpPr>
          <p:nvPr>
            <p:ph type="body" idx="1"/>
          </p:nvPr>
        </p:nvSpPr>
        <p:spPr>
          <a:xfrm>
            <a:off x="571499" y="2075688"/>
            <a:ext cx="11059811" cy="38180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AACC44A-C635-4CD0-90E9-D9503AF4CCF2}"/>
              </a:ext>
            </a:extLst>
          </p:cNvPr>
          <p:cNvSpPr>
            <a:spLocks noGrp="1"/>
          </p:cNvSpPr>
          <p:nvPr>
            <p:ph type="dt" sz="half" idx="2"/>
          </p:nvPr>
        </p:nvSpPr>
        <p:spPr>
          <a:xfrm>
            <a:off x="8036732" y="6397103"/>
            <a:ext cx="3091928" cy="365125"/>
          </a:xfrm>
          <a:prstGeom prst="rect">
            <a:avLst/>
          </a:prstGeom>
        </p:spPr>
        <p:txBody>
          <a:bodyPr vert="horz" lIns="91440" tIns="45720" rIns="91440" bIns="45720" rtlCol="0" anchor="ctr"/>
          <a:lstStyle>
            <a:lvl1pPr algn="r">
              <a:defRPr sz="800" cap="all" spc="200" baseline="0">
                <a:solidFill>
                  <a:schemeClr val="tx1"/>
                </a:solidFill>
              </a:defRPr>
            </a:lvl1pPr>
          </a:lstStyle>
          <a:p>
            <a:fld id="{1C8322F6-1C60-46CF-968C-BC20E470F443}" type="datetimeFigureOut">
              <a:rPr lang="en-US" smtClean="0"/>
              <a:t>8/29/2023</a:t>
            </a:fld>
            <a:endParaRPr lang="en-US" dirty="0"/>
          </a:p>
        </p:txBody>
      </p:sp>
      <p:sp>
        <p:nvSpPr>
          <p:cNvPr id="5" name="Footer Placeholder 4">
            <a:extLst>
              <a:ext uri="{FF2B5EF4-FFF2-40B4-BE49-F238E27FC236}">
                <a16:creationId xmlns:a16="http://schemas.microsoft.com/office/drawing/2014/main" id="{58ABF682-1A47-492C-81E3-9DB0A50ECB1F}"/>
              </a:ext>
            </a:extLst>
          </p:cNvPr>
          <p:cNvSpPr>
            <a:spLocks noGrp="1"/>
          </p:cNvSpPr>
          <p:nvPr>
            <p:ph type="ftr" sz="quarter" idx="3"/>
          </p:nvPr>
        </p:nvSpPr>
        <p:spPr>
          <a:xfrm>
            <a:off x="475782" y="6397103"/>
            <a:ext cx="4114800" cy="365125"/>
          </a:xfrm>
          <a:prstGeom prst="rect">
            <a:avLst/>
          </a:prstGeom>
        </p:spPr>
        <p:txBody>
          <a:bodyPr vert="horz" lIns="91440" tIns="45720" rIns="91440" bIns="45720" rtlCol="0" anchor="ctr"/>
          <a:lstStyle>
            <a:lvl1pPr algn="l">
              <a:defRPr sz="800" cap="all" spc="2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6CCC814B-9105-44ED-98A9-D326B2E2605C}"/>
              </a:ext>
            </a:extLst>
          </p:cNvPr>
          <p:cNvSpPr>
            <a:spLocks noGrp="1"/>
          </p:cNvSpPr>
          <p:nvPr>
            <p:ph type="sldNum" sz="quarter" idx="4"/>
          </p:nvPr>
        </p:nvSpPr>
        <p:spPr>
          <a:xfrm>
            <a:off x="11024553" y="6397103"/>
            <a:ext cx="700775" cy="365125"/>
          </a:xfrm>
          <a:prstGeom prst="rect">
            <a:avLst/>
          </a:prstGeom>
        </p:spPr>
        <p:txBody>
          <a:bodyPr vert="horz" lIns="91440" tIns="45720" rIns="91440" bIns="45720" rtlCol="0" anchor="ctr"/>
          <a:lstStyle>
            <a:lvl1pPr algn="r">
              <a:defRPr sz="800">
                <a:solidFill>
                  <a:schemeClr val="tx1"/>
                </a:solidFill>
              </a:defRPr>
            </a:lvl1pPr>
          </a:lstStyle>
          <a:p>
            <a:fld id="{5EEB83C2-341F-4C28-A243-1C56DDDA54D3}" type="slidenum">
              <a:rPr lang="en-US" smtClean="0"/>
              <a:t>‹#›</a:t>
            </a:fld>
            <a:endParaRPr lang="en-US" dirty="0"/>
          </a:p>
        </p:txBody>
      </p:sp>
      <p:cxnSp>
        <p:nvCxnSpPr>
          <p:cNvPr id="20" name="Straight Connector 19">
            <a:extLst>
              <a:ext uri="{FF2B5EF4-FFF2-40B4-BE49-F238E27FC236}">
                <a16:creationId xmlns:a16="http://schemas.microsoft.com/office/drawing/2014/main" id="{A6814345-41DE-42C5-8657-66C1417DF81A}"/>
              </a:ext>
            </a:extLst>
          </p:cNvPr>
          <p:cNvCxnSpPr>
            <a:cxnSpLocks/>
          </p:cNvCxnSpPr>
          <p:nvPr/>
        </p:nvCxnSpPr>
        <p:spPr>
          <a:xfrm flipH="1">
            <a:off x="566094" y="6286347"/>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68E419-3727-4F5E-8840-AF149B33B0B7}"/>
              </a:ext>
            </a:extLst>
          </p:cNvPr>
          <p:cNvCxnSpPr>
            <a:cxnSpLocks/>
          </p:cNvCxnSpPr>
          <p:nvPr/>
        </p:nvCxnSpPr>
        <p:spPr>
          <a:xfrm flipH="1">
            <a:off x="577485" y="1883336"/>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19B6EC-D7AE-452F-8D0C-D11BD3377F3E}"/>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5685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xStyles>
    <p:titleStyle>
      <a:lvl1pPr algn="l" defTabSz="914400" rtl="0" eaLnBrk="1" latinLnBrk="0" hangingPunct="1">
        <a:lnSpc>
          <a:spcPct val="90000"/>
        </a:lnSpc>
        <a:spcBef>
          <a:spcPct val="0"/>
        </a:spcBef>
        <a:buNone/>
        <a:defRPr sz="4000" kern="1200" spc="-100" baseline="0">
          <a:solidFill>
            <a:schemeClr val="tx1"/>
          </a:solidFill>
          <a:latin typeface="Batang" panose="02030600000101010101" pitchFamily="18" charset="-127"/>
          <a:ea typeface="Batang" panose="02030600000101010101" pitchFamily="18" charset="-127"/>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Thorntons@wvjlap.org"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pexels.com/photo/water-drops-from-stainless-steel-faucet-67184/" TargetMode="Externa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ngimg.com/download/52945" TargetMode="External"/><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flickr.com/photos/hades2k/5880470297"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etmespark.com/10-tips-for-creating-an-effective-marketing-piece/"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lawyerwellbeing.net/"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ublicdomainpictures.net/view-image.php?image=103867&amp;picture=law-schoo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pngimg.com/download/6642"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raxisframework.org/en/resource-pages/key-values-of-a-project-manager"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scholarship.law.upenn.edu/cgi/viewcontent.cgi?article=1093&amp;context=jlasc"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ngimg.com/download/40430"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0220DBA-8988-4873-8FCD-3FFAC3CF1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8F8F8F9-44D6-7E7D-F975-25CB6B65A281}"/>
              </a:ext>
            </a:extLst>
          </p:cNvPr>
          <p:cNvPicPr>
            <a:picLocks noChangeAspect="1"/>
          </p:cNvPicPr>
          <p:nvPr/>
        </p:nvPicPr>
        <p:blipFill rotWithShape="1">
          <a:blip r:embed="rId3"/>
          <a:srcRect t="25000"/>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0201E0F5-610E-4FD9-AB5E-070695DB10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90322" y="1290319"/>
            <a:ext cx="6858002" cy="4277360"/>
          </a:xfrm>
          <a:prstGeom prst="rect">
            <a:avLst/>
          </a:prstGeom>
          <a:gradFill flip="none" rotWithShape="1">
            <a:gsLst>
              <a:gs pos="0">
                <a:srgbClr val="000000">
                  <a:alpha val="0"/>
                </a:srgbClr>
              </a:gs>
              <a:gs pos="43000">
                <a:srgbClr val="000000">
                  <a:alpha val="23000"/>
                </a:srgbClr>
              </a:gs>
              <a:gs pos="100000">
                <a:srgbClr val="000000">
                  <a:alpha val="3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7BCAA0D-5EB2-4E14-BDFE-07A3F3504F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780937" y="446946"/>
            <a:ext cx="6858002" cy="5964106"/>
          </a:xfrm>
          <a:prstGeom prst="rect">
            <a:avLst/>
          </a:prstGeom>
          <a:gradFill flip="none" rotWithShape="1">
            <a:gsLst>
              <a:gs pos="0">
                <a:srgbClr val="000000">
                  <a:alpha val="0"/>
                </a:srgbClr>
              </a:gs>
              <a:gs pos="49000">
                <a:srgbClr val="000000">
                  <a:alpha val="23000"/>
                </a:srgbClr>
              </a:gs>
              <a:gs pos="100000">
                <a:srgbClr val="000000">
                  <a:alpha val="4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329E6D-3FE6-E60B-3EC2-BB4EB0287DF8}"/>
              </a:ext>
            </a:extLst>
          </p:cNvPr>
          <p:cNvSpPr>
            <a:spLocks noGrp="1"/>
          </p:cNvSpPr>
          <p:nvPr>
            <p:ph type="ctrTitle"/>
          </p:nvPr>
        </p:nvSpPr>
        <p:spPr>
          <a:xfrm>
            <a:off x="4277359" y="917844"/>
            <a:ext cx="7384650" cy="3879008"/>
          </a:xfrm>
        </p:spPr>
        <p:txBody>
          <a:bodyPr anchor="b">
            <a:normAutofit/>
          </a:bodyPr>
          <a:lstStyle/>
          <a:p>
            <a:pPr algn="r"/>
            <a:r>
              <a:rPr lang="en-US" sz="6000" b="1" dirty="0">
                <a:solidFill>
                  <a:srgbClr val="002060"/>
                </a:solidFill>
              </a:rPr>
              <a:t>Lawyer </a:t>
            </a:r>
            <a:br>
              <a:rPr lang="en-US" sz="6000" b="1" dirty="0">
                <a:solidFill>
                  <a:srgbClr val="002060"/>
                </a:solidFill>
              </a:rPr>
            </a:br>
            <a:r>
              <a:rPr lang="en-US" sz="6000" b="1" dirty="0">
                <a:solidFill>
                  <a:srgbClr val="002060"/>
                </a:solidFill>
              </a:rPr>
              <a:t>Well-Being: </a:t>
            </a:r>
            <a:br>
              <a:rPr lang="en-US" sz="6000" b="1" dirty="0">
                <a:solidFill>
                  <a:srgbClr val="002060"/>
                </a:solidFill>
              </a:rPr>
            </a:br>
            <a:r>
              <a:rPr lang="en-US" sz="6000" b="1" dirty="0">
                <a:solidFill>
                  <a:srgbClr val="002060"/>
                </a:solidFill>
              </a:rPr>
              <a:t>Breeding Success and Stress</a:t>
            </a:r>
          </a:p>
        </p:txBody>
      </p:sp>
      <p:sp>
        <p:nvSpPr>
          <p:cNvPr id="3" name="Subtitle 2">
            <a:extLst>
              <a:ext uri="{FF2B5EF4-FFF2-40B4-BE49-F238E27FC236}">
                <a16:creationId xmlns:a16="http://schemas.microsoft.com/office/drawing/2014/main" id="{0821192D-1B87-AC19-3097-DF5DAFB1B2FF}"/>
              </a:ext>
            </a:extLst>
          </p:cNvPr>
          <p:cNvSpPr>
            <a:spLocks noGrp="1"/>
          </p:cNvSpPr>
          <p:nvPr>
            <p:ph type="subTitle" idx="1"/>
          </p:nvPr>
        </p:nvSpPr>
        <p:spPr>
          <a:xfrm>
            <a:off x="571502" y="917843"/>
            <a:ext cx="3705857" cy="2197313"/>
          </a:xfrm>
        </p:spPr>
        <p:txBody>
          <a:bodyPr anchor="t">
            <a:normAutofit/>
          </a:bodyPr>
          <a:lstStyle/>
          <a:p>
            <a:pPr>
              <a:lnSpc>
                <a:spcPct val="120000"/>
              </a:lnSpc>
            </a:pPr>
            <a:r>
              <a:rPr lang="en-US" dirty="0">
                <a:solidFill>
                  <a:srgbClr val="FFFFFF"/>
                </a:solidFill>
              </a:rPr>
              <a:t>Stephanne Thornton, LICSW, MAC, CCTP, CSOTP</a:t>
            </a:r>
          </a:p>
          <a:p>
            <a:pPr>
              <a:lnSpc>
                <a:spcPct val="120000"/>
              </a:lnSpc>
            </a:pPr>
            <a:r>
              <a:rPr lang="en-US" dirty="0">
                <a:solidFill>
                  <a:srgbClr val="FFFFFF"/>
                </a:solidFill>
              </a:rPr>
              <a:t>WVJLAP Clinical Director</a:t>
            </a:r>
          </a:p>
          <a:p>
            <a:pPr>
              <a:lnSpc>
                <a:spcPct val="120000"/>
              </a:lnSpc>
            </a:pPr>
            <a:r>
              <a:rPr lang="en-US" dirty="0">
                <a:solidFill>
                  <a:srgbClr val="FFFFFF"/>
                </a:solidFill>
                <a:hlinkClick r:id="rId4"/>
              </a:rPr>
              <a:t>Thorntons@wvjlap.org</a:t>
            </a:r>
            <a:endParaRPr lang="en-US" dirty="0">
              <a:solidFill>
                <a:srgbClr val="FFFFFF"/>
              </a:solidFill>
            </a:endParaRPr>
          </a:p>
          <a:p>
            <a:pPr>
              <a:lnSpc>
                <a:spcPct val="120000"/>
              </a:lnSpc>
            </a:pPr>
            <a:r>
              <a:rPr lang="en-US" dirty="0">
                <a:solidFill>
                  <a:srgbClr val="FFFFFF"/>
                </a:solidFill>
              </a:rPr>
              <a:t>(304) 553-7232</a:t>
            </a:r>
          </a:p>
          <a:p>
            <a:pPr>
              <a:lnSpc>
                <a:spcPct val="120000"/>
              </a:lnSpc>
            </a:pPr>
            <a:r>
              <a:rPr lang="en-US" dirty="0">
                <a:solidFill>
                  <a:srgbClr val="FFFFFF"/>
                </a:solidFill>
              </a:rPr>
              <a:t>Wvjlap.org </a:t>
            </a:r>
          </a:p>
        </p:txBody>
      </p:sp>
      <p:cxnSp>
        <p:nvCxnSpPr>
          <p:cNvPr id="26" name="Straight Connector 25">
            <a:extLst>
              <a:ext uri="{FF2B5EF4-FFF2-40B4-BE49-F238E27FC236}">
                <a16:creationId xmlns:a16="http://schemas.microsoft.com/office/drawing/2014/main" id="{3A8CB1B5-064D-4590-A7F2-70C604854D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74"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C0F619-4F98-49B2-B92F-39B242F38F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74"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463198"/>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F51B-ABD7-9616-4055-F0A25F019D40}"/>
              </a:ext>
            </a:extLst>
          </p:cNvPr>
          <p:cNvSpPr>
            <a:spLocks noGrp="1"/>
          </p:cNvSpPr>
          <p:nvPr>
            <p:ph type="title"/>
          </p:nvPr>
        </p:nvSpPr>
        <p:spPr/>
        <p:txBody>
          <a:bodyPr>
            <a:normAutofit fontScale="90000"/>
          </a:bodyPr>
          <a:lstStyle/>
          <a:p>
            <a:r>
              <a:rPr lang="en-US" dirty="0"/>
              <a:t>Have your personal relationships suffered as a result of your being a member of the legal profession?</a:t>
            </a:r>
          </a:p>
        </p:txBody>
      </p:sp>
      <p:graphicFrame>
        <p:nvGraphicFramePr>
          <p:cNvPr id="4" name="Content Placeholder 3">
            <a:extLst>
              <a:ext uri="{FF2B5EF4-FFF2-40B4-BE49-F238E27FC236}">
                <a16:creationId xmlns:a16="http://schemas.microsoft.com/office/drawing/2014/main" id="{9A47FD41-8A90-3EB5-52EB-2B89FD0A5A27}"/>
              </a:ext>
            </a:extLst>
          </p:cNvPr>
          <p:cNvGraphicFramePr>
            <a:graphicFrameLocks noGrp="1"/>
          </p:cNvGraphicFramePr>
          <p:nvPr>
            <p:ph idx="1"/>
            <p:extLst>
              <p:ext uri="{D42A27DB-BD31-4B8C-83A1-F6EECF244321}">
                <p14:modId xmlns:p14="http://schemas.microsoft.com/office/powerpoint/2010/main" val="1220352685"/>
              </p:ext>
            </p:extLst>
          </p:nvPr>
        </p:nvGraphicFramePr>
        <p:xfrm>
          <a:off x="582613" y="1528997"/>
          <a:ext cx="11049000" cy="5201587"/>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a:extLst>
              <a:ext uri="{FF2B5EF4-FFF2-40B4-BE49-F238E27FC236}">
                <a16:creationId xmlns:a16="http://schemas.microsoft.com/office/drawing/2014/main" id="{76503E5D-F326-3F96-6C54-51E8654A232F}"/>
              </a:ext>
            </a:extLst>
          </p:cNvPr>
          <p:cNvSpPr>
            <a:spLocks noGrp="1"/>
          </p:cNvSpPr>
          <p:nvPr>
            <p:ph type="ftr" sz="quarter" idx="11"/>
          </p:nvPr>
        </p:nvSpPr>
        <p:spPr>
          <a:xfrm>
            <a:off x="475782" y="6397103"/>
            <a:ext cx="9597608" cy="365125"/>
          </a:xfrm>
        </p:spPr>
        <p:txBody>
          <a:bodyPr/>
          <a:lstStyle/>
          <a:p>
            <a:r>
              <a:rPr lang="en-US" dirty="0"/>
              <a:t>Retrieved from www.law.com/2020/02/19/lawyers-reveal-true-depth-of-the-mental-health-struggles/ by Lizzy McLellan, Feb. 19, 2020 at 11:00 a.m.</a:t>
            </a:r>
          </a:p>
        </p:txBody>
      </p:sp>
    </p:spTree>
    <p:extLst>
      <p:ext uri="{BB962C8B-B14F-4D97-AF65-F5344CB8AC3E}">
        <p14:creationId xmlns:p14="http://schemas.microsoft.com/office/powerpoint/2010/main" val="55987778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w of faucets with water coming out of them&#10;&#10;Description automatically generated">
            <a:extLst>
              <a:ext uri="{FF2B5EF4-FFF2-40B4-BE49-F238E27FC236}">
                <a16:creationId xmlns:a16="http://schemas.microsoft.com/office/drawing/2014/main" id="{CBF51124-A755-CA81-0952-BC783C191B12}"/>
              </a:ext>
            </a:extLst>
          </p:cNvPr>
          <p:cNvPicPr>
            <a:picLocks noChangeAspect="1"/>
          </p:cNvPicPr>
          <p:nvPr/>
        </p:nvPicPr>
        <p:blipFill>
          <a:blip r:embed="rId3">
            <a:alphaModFix amt="12000"/>
            <a:extLst>
              <a:ext uri="{BEBA8EAE-BF5A-486C-A8C5-ECC9F3942E4B}">
                <a14:imgProps xmlns:a14="http://schemas.microsoft.com/office/drawing/2010/main">
                  <a14:imgLayer r:embed="rId4">
                    <a14:imgEffect>
                      <a14:artisticPastelsSmooth/>
                    </a14:imgEffect>
                  </a14:imgLayer>
                </a14:imgProps>
              </a:ext>
              <a:ext uri="{837473B0-CC2E-450A-ABE3-18F120FF3D39}">
                <a1611:picAttrSrcUrl xmlns:a1611="http://schemas.microsoft.com/office/drawing/2016/11/main" xmlns="" r:id="rId5"/>
              </a:ext>
            </a:extLst>
          </a:blip>
          <a:stretch>
            <a:fillRect/>
          </a:stretch>
        </p:blipFill>
        <p:spPr>
          <a:xfrm>
            <a:off x="0" y="0"/>
            <a:ext cx="11930418" cy="7011736"/>
          </a:xfrm>
          <a:prstGeom prst="rect">
            <a:avLst/>
          </a:prstGeom>
        </p:spPr>
      </p:pic>
      <p:sp>
        <p:nvSpPr>
          <p:cNvPr id="2" name="Title 1">
            <a:extLst>
              <a:ext uri="{FF2B5EF4-FFF2-40B4-BE49-F238E27FC236}">
                <a16:creationId xmlns:a16="http://schemas.microsoft.com/office/drawing/2014/main" id="{A4D55C24-2A84-4659-5334-CFB3779414F4}"/>
              </a:ext>
            </a:extLst>
          </p:cNvPr>
          <p:cNvSpPr>
            <a:spLocks noGrp="1"/>
          </p:cNvSpPr>
          <p:nvPr>
            <p:ph type="title"/>
          </p:nvPr>
        </p:nvSpPr>
        <p:spPr/>
        <p:txBody>
          <a:bodyPr/>
          <a:lstStyle/>
          <a:p>
            <a:r>
              <a:rPr lang="en-US" dirty="0"/>
              <a:t>The Dripping Faucet of the Mind</a:t>
            </a:r>
          </a:p>
        </p:txBody>
      </p:sp>
      <p:sp>
        <p:nvSpPr>
          <p:cNvPr id="3" name="Content Placeholder 2">
            <a:extLst>
              <a:ext uri="{FF2B5EF4-FFF2-40B4-BE49-F238E27FC236}">
                <a16:creationId xmlns:a16="http://schemas.microsoft.com/office/drawing/2014/main" id="{DC1FF1B9-0F5D-13E5-FB4C-1DBCFE48608F}"/>
              </a:ext>
            </a:extLst>
          </p:cNvPr>
          <p:cNvSpPr>
            <a:spLocks noGrp="1"/>
          </p:cNvSpPr>
          <p:nvPr>
            <p:ph idx="1"/>
          </p:nvPr>
        </p:nvSpPr>
        <p:spPr>
          <a:xfrm>
            <a:off x="571499" y="2075688"/>
            <a:ext cx="11059811" cy="4321415"/>
          </a:xfrm>
        </p:spPr>
        <p:txBody>
          <a:bodyPr/>
          <a:lstStyle/>
          <a:p>
            <a:r>
              <a:rPr lang="en-US" dirty="0"/>
              <a:t>Long hours on the job can </a:t>
            </a:r>
            <a:r>
              <a:rPr lang="en-US" u="sng" dirty="0"/>
              <a:t>temporarily</a:t>
            </a:r>
            <a:r>
              <a:rPr lang="en-US" dirty="0"/>
              <a:t> ease symptoms of depression and anxiety. </a:t>
            </a:r>
          </a:p>
          <a:p>
            <a:r>
              <a:rPr lang="en-US" dirty="0"/>
              <a:t>Work thoughts become ruminative, cannot turn off.</a:t>
            </a:r>
          </a:p>
          <a:p>
            <a:r>
              <a:rPr lang="en-US" dirty="0"/>
              <a:t>Decrease time and attention to friends and family because of competing, ever-present work focus (contributes moral injury). </a:t>
            </a:r>
          </a:p>
          <a:p>
            <a:r>
              <a:rPr lang="en-US" dirty="0"/>
              <a:t>Work, like any addictive behavior, becomes progressively worse yet is rewarded.</a:t>
            </a:r>
          </a:p>
          <a:p>
            <a:r>
              <a:rPr lang="en-US" dirty="0"/>
              <a:t>Burnout, depression, job stress, and work-life conflict get worse, not better.</a:t>
            </a:r>
          </a:p>
          <a:p>
            <a:r>
              <a:rPr lang="en-US" dirty="0"/>
              <a:t>“And nothing takes you from 60 to zero as quickly as a drink or a pill” (McLellan, 2020). </a:t>
            </a:r>
          </a:p>
          <a:p>
            <a:r>
              <a:rPr lang="en-US" dirty="0"/>
              <a:t>Cyclical addictions: mood </a:t>
            </a:r>
            <a:r>
              <a:rPr lang="en-US" dirty="0">
                <a:sym typeface="Wingdings" pitchFamily="2" charset="2"/>
              </a:rPr>
              <a:t> </a:t>
            </a:r>
            <a:r>
              <a:rPr lang="en-US" dirty="0"/>
              <a:t>work </a:t>
            </a:r>
            <a:r>
              <a:rPr lang="en-US" dirty="0">
                <a:sym typeface="Wingdings" pitchFamily="2" charset="2"/>
              </a:rPr>
              <a:t> </a:t>
            </a:r>
            <a:r>
              <a:rPr lang="en-US" dirty="0"/>
              <a:t>substances.</a:t>
            </a:r>
          </a:p>
        </p:txBody>
      </p:sp>
      <p:sp>
        <p:nvSpPr>
          <p:cNvPr id="4" name="Footer Placeholder 3">
            <a:extLst>
              <a:ext uri="{FF2B5EF4-FFF2-40B4-BE49-F238E27FC236}">
                <a16:creationId xmlns:a16="http://schemas.microsoft.com/office/drawing/2014/main" id="{4F6C59CA-1EC6-AE20-C4FA-06A2D8940919}"/>
              </a:ext>
            </a:extLst>
          </p:cNvPr>
          <p:cNvSpPr>
            <a:spLocks noGrp="1"/>
          </p:cNvSpPr>
          <p:nvPr>
            <p:ph type="ftr" sz="quarter" idx="11"/>
          </p:nvPr>
        </p:nvSpPr>
        <p:spPr>
          <a:xfrm>
            <a:off x="475782" y="6397103"/>
            <a:ext cx="11049000" cy="365125"/>
          </a:xfrm>
        </p:spPr>
        <p:txBody>
          <a:bodyPr/>
          <a:lstStyle/>
          <a:p>
            <a:r>
              <a:rPr lang="en-US" dirty="0"/>
              <a:t>Brooks, A. C. (2023, February 7). The hidden link between workaholism and mental health. The Atlantic. https://www.theatlantic.com/family/archive/2023/02/workaholism-addiction-anxiety-depression-practical-solutions/672917/ and Retrieved from www.law.com/2020/02/19/lawyers-reveal-true-depth-of-the-mental-health-struggles/ by Lizzy McLellan, Feb. 19, 2020 at 11:00 a.m.</a:t>
            </a:r>
          </a:p>
        </p:txBody>
      </p:sp>
    </p:spTree>
    <p:extLst>
      <p:ext uri="{BB962C8B-B14F-4D97-AF65-F5344CB8AC3E}">
        <p14:creationId xmlns:p14="http://schemas.microsoft.com/office/powerpoint/2010/main" val="401689088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834F-FA59-FF48-874C-67D83EA87744}"/>
              </a:ext>
            </a:extLst>
          </p:cNvPr>
          <p:cNvSpPr>
            <a:spLocks noGrp="1"/>
          </p:cNvSpPr>
          <p:nvPr>
            <p:ph type="title"/>
          </p:nvPr>
        </p:nvSpPr>
        <p:spPr/>
        <p:txBody>
          <a:bodyPr/>
          <a:lstStyle/>
          <a:p>
            <a:r>
              <a:rPr lang="en-US" dirty="0"/>
              <a:t>(Non)Peak Performance</a:t>
            </a:r>
          </a:p>
        </p:txBody>
      </p:sp>
      <p:sp>
        <p:nvSpPr>
          <p:cNvPr id="3" name="Content Placeholder 2">
            <a:extLst>
              <a:ext uri="{FF2B5EF4-FFF2-40B4-BE49-F238E27FC236}">
                <a16:creationId xmlns:a16="http://schemas.microsoft.com/office/drawing/2014/main" id="{10517C2C-3904-4A92-7932-13A6A0235E6D}"/>
              </a:ext>
            </a:extLst>
          </p:cNvPr>
          <p:cNvSpPr>
            <a:spLocks noGrp="1"/>
          </p:cNvSpPr>
          <p:nvPr>
            <p:ph idx="1"/>
          </p:nvPr>
        </p:nvSpPr>
        <p:spPr>
          <a:xfrm>
            <a:off x="571499" y="2075688"/>
            <a:ext cx="11059811" cy="4093023"/>
          </a:xfrm>
        </p:spPr>
        <p:txBody>
          <a:bodyPr>
            <a:normAutofit/>
          </a:bodyPr>
          <a:lstStyle/>
          <a:p>
            <a:r>
              <a:rPr lang="en-US" dirty="0"/>
              <a:t>Lack of focus on lawyer well-being results in: lawyer disciplinary actions; absenteeism; low productivity at work; and turnover (attrition) costs. </a:t>
            </a:r>
          </a:p>
          <a:p>
            <a:r>
              <a:rPr lang="en-US" dirty="0"/>
              <a:t>ABA: 40%-70% of disciplinary proceedings and malpractice claims against lawyers involve SUD, depression, or both. </a:t>
            </a:r>
          </a:p>
          <a:p>
            <a:r>
              <a:rPr lang="en-US" dirty="0"/>
              <a:t>Lost hours due to absenteeism (sickness, SUD, depression), “presenteeism” also a loss (unproductive/under-productive at the job). </a:t>
            </a:r>
          </a:p>
          <a:p>
            <a:r>
              <a:rPr lang="en-US" dirty="0"/>
              <a:t>Workers with depression have 3.7 times more unproductive time than those without.</a:t>
            </a:r>
          </a:p>
          <a:p>
            <a:r>
              <a:rPr lang="en-US" dirty="0"/>
              <a:t>Long hours, long days result in lack of sleep, fatigue, cognitive impairment, decreased efficiency. </a:t>
            </a:r>
          </a:p>
        </p:txBody>
      </p:sp>
      <p:sp>
        <p:nvSpPr>
          <p:cNvPr id="4" name="Footer Placeholder 3">
            <a:extLst>
              <a:ext uri="{FF2B5EF4-FFF2-40B4-BE49-F238E27FC236}">
                <a16:creationId xmlns:a16="http://schemas.microsoft.com/office/drawing/2014/main" id="{91392D8F-3618-3F51-097F-DFE99C9AC200}"/>
              </a:ext>
            </a:extLst>
          </p:cNvPr>
          <p:cNvSpPr>
            <a:spLocks noGrp="1"/>
          </p:cNvSpPr>
          <p:nvPr>
            <p:ph type="ftr" sz="quarter" idx="11"/>
          </p:nvPr>
        </p:nvSpPr>
        <p:spPr>
          <a:xfrm>
            <a:off x="475782" y="6397103"/>
            <a:ext cx="11144718" cy="365125"/>
          </a:xfrm>
        </p:spPr>
        <p:txBody>
          <a:bodyPr/>
          <a:lstStyle/>
          <a:p>
            <a:r>
              <a:rPr lang="en-US" dirty="0"/>
              <a:t>Reich, J. F. (2020). Capitalizing on healthy lawyers: The business case for law firms to promote and prioritize lawyer well-being. Villanova University Charles Widger School of Law Digital Repository. https://digitalcommons.law.villanova.edu/vlr/vol65/iss2/3/ </a:t>
            </a:r>
          </a:p>
        </p:txBody>
      </p:sp>
    </p:spTree>
    <p:extLst>
      <p:ext uri="{BB962C8B-B14F-4D97-AF65-F5344CB8AC3E}">
        <p14:creationId xmlns:p14="http://schemas.microsoft.com/office/powerpoint/2010/main" val="324951053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A240FCEE-B6E2-46D0-9BB0-F45F79545E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BD2FB83-3783-4477-80B5-DA5BF10BAF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3EA203-71D5-49C0-9626-FFA8E46787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A12C80F7-1B5F-4C69-A452-EBF086969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old scale with a black background&#10;&#10;Description automatically generated">
            <a:extLst>
              <a:ext uri="{FF2B5EF4-FFF2-40B4-BE49-F238E27FC236}">
                <a16:creationId xmlns:a16="http://schemas.microsoft.com/office/drawing/2014/main" id="{C2C87CC6-3E83-B6F3-4716-3F60A403A476}"/>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16089" r="1" b="1531"/>
          <a:stretch/>
        </p:blipFill>
        <p:spPr>
          <a:xfrm>
            <a:off x="-5460" y="1"/>
            <a:ext cx="12197459" cy="6857998"/>
          </a:xfrm>
          <a:prstGeom prst="rect">
            <a:avLst/>
          </a:prstGeom>
        </p:spPr>
      </p:pic>
      <p:sp>
        <p:nvSpPr>
          <p:cNvPr id="35" name="Rectangle 34">
            <a:extLst>
              <a:ext uri="{FF2B5EF4-FFF2-40B4-BE49-F238E27FC236}">
                <a16:creationId xmlns:a16="http://schemas.microsoft.com/office/drawing/2014/main" id="{ADC13725-D5F5-497E-A96F-CB5C23423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934308"/>
            <a:ext cx="12191999" cy="4923691"/>
          </a:xfrm>
          <a:prstGeom prst="rect">
            <a:avLst/>
          </a:prstGeom>
          <a:gradFill flip="none" rotWithShape="1">
            <a:gsLst>
              <a:gs pos="0">
                <a:srgbClr val="000000">
                  <a:alpha val="0"/>
                </a:srgbClr>
              </a:gs>
              <a:gs pos="49000">
                <a:srgbClr val="000000">
                  <a:alpha val="23000"/>
                </a:srgbClr>
              </a:gs>
              <a:gs pos="100000">
                <a:srgbClr val="000000">
                  <a:alpha val="4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B0FAFC-15B9-7CF5-9060-F277FCB941A7}"/>
              </a:ext>
            </a:extLst>
          </p:cNvPr>
          <p:cNvSpPr>
            <a:spLocks noGrp="1"/>
          </p:cNvSpPr>
          <p:nvPr>
            <p:ph type="title"/>
          </p:nvPr>
        </p:nvSpPr>
        <p:spPr>
          <a:xfrm>
            <a:off x="521208" y="4819615"/>
            <a:ext cx="6817836" cy="1264936"/>
          </a:xfrm>
        </p:spPr>
        <p:txBody>
          <a:bodyPr vert="horz" lIns="91440" tIns="45720" rIns="91440" bIns="45720" rtlCol="0" anchor="ctr">
            <a:normAutofit/>
          </a:bodyPr>
          <a:lstStyle/>
          <a:p>
            <a:r>
              <a:rPr lang="en-US" sz="4100" dirty="0">
                <a:solidFill>
                  <a:srgbClr val="FFFFFF"/>
                </a:solidFill>
              </a:rPr>
              <a:t>Firm Costs to Benefits</a:t>
            </a:r>
          </a:p>
        </p:txBody>
      </p:sp>
      <p:cxnSp>
        <p:nvCxnSpPr>
          <p:cNvPr id="37" name="Straight Connector 36">
            <a:extLst>
              <a:ext uri="{FF2B5EF4-FFF2-40B4-BE49-F238E27FC236}">
                <a16:creationId xmlns:a16="http://schemas.microsoft.com/office/drawing/2014/main" id="{F1981B13-F880-47D1-BA19-C2C84FC7545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4610607"/>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889C86-81F5-4E2B-A1BF-3DC57716B53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4614653"/>
            <a:ext cx="0" cy="167486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1651B2-663F-4ED2-A7D2-9D74A5DFD19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1819" y="6289514"/>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096836"/>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44DD-17C5-6B8E-011F-C7FA6522AB1A}"/>
              </a:ext>
            </a:extLst>
          </p:cNvPr>
          <p:cNvSpPr>
            <a:spLocks noGrp="1"/>
          </p:cNvSpPr>
          <p:nvPr>
            <p:ph type="title"/>
          </p:nvPr>
        </p:nvSpPr>
        <p:spPr>
          <a:xfrm>
            <a:off x="571500" y="856343"/>
            <a:ext cx="11049000" cy="917047"/>
          </a:xfrm>
        </p:spPr>
        <p:txBody>
          <a:bodyPr anchor="t">
            <a:normAutofit/>
          </a:bodyPr>
          <a:lstStyle/>
          <a:p>
            <a:r>
              <a:rPr lang="en-US" dirty="0"/>
              <a:t>Shifting Firm Focus</a:t>
            </a:r>
          </a:p>
        </p:txBody>
      </p:sp>
      <p:sp>
        <p:nvSpPr>
          <p:cNvPr id="3" name="Content Placeholder 2">
            <a:extLst>
              <a:ext uri="{FF2B5EF4-FFF2-40B4-BE49-F238E27FC236}">
                <a16:creationId xmlns:a16="http://schemas.microsoft.com/office/drawing/2014/main" id="{DCEEC320-A5A4-C680-8EC1-E112EAD8D324}"/>
              </a:ext>
            </a:extLst>
          </p:cNvPr>
          <p:cNvSpPr>
            <a:spLocks noGrp="1"/>
          </p:cNvSpPr>
          <p:nvPr>
            <p:ph idx="1"/>
          </p:nvPr>
        </p:nvSpPr>
        <p:spPr>
          <a:xfrm>
            <a:off x="571499" y="1588957"/>
            <a:ext cx="11620501" cy="4946754"/>
          </a:xfrm>
        </p:spPr>
        <p:txBody>
          <a:bodyPr anchor="b">
            <a:normAutofit/>
          </a:bodyPr>
          <a:lstStyle/>
          <a:p>
            <a:pPr>
              <a:lnSpc>
                <a:spcPct val="110000"/>
              </a:lnSpc>
            </a:pPr>
            <a:r>
              <a:rPr lang="en-US" b="1" dirty="0"/>
              <a:t>Productivity on job.</a:t>
            </a:r>
          </a:p>
          <a:p>
            <a:pPr lvl="1">
              <a:lnSpc>
                <a:spcPct val="110000"/>
              </a:lnSpc>
            </a:pPr>
            <a:r>
              <a:rPr lang="en-US" sz="1900" dirty="0"/>
              <a:t>”[B]illable hour system rewards unproductivity and inefficiency” (Reich, p. 384).</a:t>
            </a:r>
          </a:p>
          <a:p>
            <a:pPr lvl="1">
              <a:lnSpc>
                <a:spcPct val="110000"/>
              </a:lnSpc>
            </a:pPr>
            <a:r>
              <a:rPr lang="en-US" sz="1900" dirty="0"/>
              <a:t>More time on task an indicator of unproductivity (less productive, efficient, more toil on task).</a:t>
            </a:r>
          </a:p>
          <a:p>
            <a:pPr lvl="1">
              <a:lnSpc>
                <a:spcPct val="110000"/>
              </a:lnSpc>
            </a:pPr>
            <a:r>
              <a:rPr lang="en-US" sz="1900" dirty="0"/>
              <a:t>Clients want efficiency and transparency – congruent with practice competence not hours. </a:t>
            </a:r>
          </a:p>
          <a:p>
            <a:pPr>
              <a:lnSpc>
                <a:spcPct val="110000"/>
              </a:lnSpc>
            </a:pPr>
            <a:r>
              <a:rPr lang="en-US" b="1" dirty="0"/>
              <a:t>Attractiveness to recruit people to the job.</a:t>
            </a:r>
          </a:p>
          <a:p>
            <a:pPr lvl="1">
              <a:lnSpc>
                <a:spcPct val="110000"/>
              </a:lnSpc>
            </a:pPr>
            <a:r>
              <a:rPr lang="en-US" sz="1900" dirty="0"/>
              <a:t>Generally, 44% of associates leave &lt;3 yrs., replacement costs range from $200k to $500k (1.5x salary). </a:t>
            </a:r>
          </a:p>
          <a:p>
            <a:pPr lvl="1">
              <a:lnSpc>
                <a:spcPct val="110000"/>
              </a:lnSpc>
            </a:pPr>
            <a:r>
              <a:rPr lang="en-US" sz="1900" dirty="0"/>
              <a:t>Gen Z, millennials seeking work-life balance and well-being initiatives.  </a:t>
            </a:r>
          </a:p>
          <a:p>
            <a:pPr>
              <a:lnSpc>
                <a:spcPct val="110000"/>
              </a:lnSpc>
            </a:pPr>
            <a:r>
              <a:rPr lang="en-US" b="1" dirty="0"/>
              <a:t>Sustainability of working this way. </a:t>
            </a:r>
          </a:p>
          <a:p>
            <a:pPr lvl="1">
              <a:lnSpc>
                <a:spcPct val="110000"/>
              </a:lnSpc>
            </a:pPr>
            <a:r>
              <a:rPr lang="en-US" sz="1900" dirty="0"/>
              <a:t>Correlation between psychological needs and lawyer well-being - exceptionally strong correlation.</a:t>
            </a:r>
          </a:p>
          <a:p>
            <a:pPr lvl="1">
              <a:lnSpc>
                <a:spcPct val="110000"/>
              </a:lnSpc>
            </a:pPr>
            <a:r>
              <a:rPr lang="en-US" sz="1900" dirty="0"/>
              <a:t>Client-centered focus, happier clients, happier lawyers.  </a:t>
            </a:r>
          </a:p>
          <a:p>
            <a:pPr>
              <a:lnSpc>
                <a:spcPct val="110000"/>
              </a:lnSpc>
            </a:pPr>
            <a:endParaRPr lang="en-US" sz="1200" dirty="0"/>
          </a:p>
        </p:txBody>
      </p:sp>
      <p:sp>
        <p:nvSpPr>
          <p:cNvPr id="4" name="Footer Placeholder 3">
            <a:extLst>
              <a:ext uri="{FF2B5EF4-FFF2-40B4-BE49-F238E27FC236}">
                <a16:creationId xmlns:a16="http://schemas.microsoft.com/office/drawing/2014/main" id="{6B2D0B5B-518E-73F3-A231-B5AF8ACC9B2C}"/>
              </a:ext>
            </a:extLst>
          </p:cNvPr>
          <p:cNvSpPr>
            <a:spLocks noGrp="1"/>
          </p:cNvSpPr>
          <p:nvPr>
            <p:ph type="ftr" sz="quarter" idx="11"/>
          </p:nvPr>
        </p:nvSpPr>
        <p:spPr>
          <a:xfrm>
            <a:off x="475781" y="6397103"/>
            <a:ext cx="11336467" cy="365125"/>
          </a:xfrm>
        </p:spPr>
        <p:txBody>
          <a:bodyPr>
            <a:normAutofit/>
          </a:bodyPr>
          <a:lstStyle/>
          <a:p>
            <a:pPr>
              <a:lnSpc>
                <a:spcPct val="90000"/>
              </a:lnSpc>
              <a:spcAft>
                <a:spcPts val="600"/>
              </a:spcAft>
            </a:pPr>
            <a:r>
              <a:rPr lang="en-US"/>
              <a:t>Reich, J. F. (2020). Capitalizing on healthy lawyers: The business case for law firms to promote and prioritize lawyer well-being. Villanova University Charles Widger School of Law Digital Repository. https://digitalcommons.law.villanova.edu/vlr/vol65/iss2/3/ </a:t>
            </a:r>
            <a:endParaRPr lang="en-US" dirty="0"/>
          </a:p>
        </p:txBody>
      </p:sp>
    </p:spTree>
    <p:extLst>
      <p:ext uri="{BB962C8B-B14F-4D97-AF65-F5344CB8AC3E}">
        <p14:creationId xmlns:p14="http://schemas.microsoft.com/office/powerpoint/2010/main" val="149710275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889F449-A8C1-4223-8D3F-453A7C930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18E1F1-E56C-DAF5-8D4A-D3DC823FE91A}"/>
              </a:ext>
            </a:extLst>
          </p:cNvPr>
          <p:cNvSpPr>
            <a:spLocks noGrp="1"/>
          </p:cNvSpPr>
          <p:nvPr>
            <p:ph type="title"/>
          </p:nvPr>
        </p:nvSpPr>
        <p:spPr>
          <a:xfrm>
            <a:off x="521208" y="818777"/>
            <a:ext cx="2632002" cy="5099442"/>
          </a:xfrm>
        </p:spPr>
        <p:txBody>
          <a:bodyPr anchor="t">
            <a:normAutofit/>
          </a:bodyPr>
          <a:lstStyle/>
          <a:p>
            <a:r>
              <a:rPr lang="en-US" dirty="0"/>
              <a:t>Firms: The Bottom Line</a:t>
            </a:r>
          </a:p>
        </p:txBody>
      </p:sp>
      <p:cxnSp>
        <p:nvCxnSpPr>
          <p:cNvPr id="11" name="Straight Connector 10">
            <a:extLst>
              <a:ext uri="{FF2B5EF4-FFF2-40B4-BE49-F238E27FC236}">
                <a16:creationId xmlns:a16="http://schemas.microsoft.com/office/drawing/2014/main" id="{9B483DE6-F425-4CA0-9983-0778A131FA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48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F3C27F-5DD1-4734-BC17-6CA44602646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6286500"/>
            <a:ext cx="11048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F67967-936C-4D11-B434-DEBD15F2B7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147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98BDD5-8ADC-30EC-8CA4-11405F0EBBB8}"/>
              </a:ext>
            </a:extLst>
          </p:cNvPr>
          <p:cNvSpPr>
            <a:spLocks noGrp="1"/>
          </p:cNvSpPr>
          <p:nvPr>
            <p:ph idx="1"/>
          </p:nvPr>
        </p:nvSpPr>
        <p:spPr>
          <a:xfrm>
            <a:off x="3596650" y="661447"/>
            <a:ext cx="7990419" cy="5918218"/>
          </a:xfrm>
        </p:spPr>
        <p:txBody>
          <a:bodyPr anchor="t">
            <a:normAutofit/>
          </a:bodyPr>
          <a:lstStyle/>
          <a:p>
            <a:pPr>
              <a:lnSpc>
                <a:spcPct val="110000"/>
              </a:lnSpc>
            </a:pPr>
            <a:r>
              <a:rPr lang="en-US" dirty="0"/>
              <a:t>Workplace interventions and treatment/wellness initiatives can cut health care and work absentee costs (businesses and firms). </a:t>
            </a:r>
          </a:p>
          <a:p>
            <a:pPr lvl="1">
              <a:lnSpc>
                <a:spcPct val="110000"/>
              </a:lnSpc>
            </a:pPr>
            <a:r>
              <a:rPr lang="en-US" sz="2000" dirty="0"/>
              <a:t>For every dollar a company spends on employee wellness programs, medical costs fall by $3.27 and employee absenteeism costs fall by $2.73 (Reich, p. 408 quoting Baicker et al., 2010).</a:t>
            </a:r>
          </a:p>
          <a:p>
            <a:pPr lvl="1">
              <a:lnSpc>
                <a:spcPct val="110000"/>
              </a:lnSpc>
            </a:pPr>
            <a:r>
              <a:rPr lang="en-US" sz="2000" dirty="0"/>
              <a:t>Scaling-up treatment for mental illness yields a $4 increase in productivity and ability to work (Reich, p. 408 quoting Goetzel et al., 2018). </a:t>
            </a:r>
          </a:p>
          <a:p>
            <a:pPr>
              <a:lnSpc>
                <a:spcPct val="110000"/>
              </a:lnSpc>
            </a:pPr>
            <a:r>
              <a:rPr lang="en-US" dirty="0"/>
              <a:t>Healthier workers are more productive, lawyer well-being increases lawyer retention and recruitment. </a:t>
            </a:r>
          </a:p>
          <a:p>
            <a:pPr>
              <a:lnSpc>
                <a:spcPct val="110000"/>
              </a:lnSpc>
            </a:pPr>
            <a:r>
              <a:rPr lang="en-US" dirty="0"/>
              <a:t>“[F]irms that prioritize lawyer health and well-being similarly will see the indirect benefits of: (1) better performance from their lawyers and staff; (2) better retention; and (3) better yield of incoming lawyers through recruitment” (Reich, p. 408). </a:t>
            </a:r>
          </a:p>
        </p:txBody>
      </p:sp>
      <p:sp>
        <p:nvSpPr>
          <p:cNvPr id="4" name="Footer Placeholder 3">
            <a:extLst>
              <a:ext uri="{FF2B5EF4-FFF2-40B4-BE49-F238E27FC236}">
                <a16:creationId xmlns:a16="http://schemas.microsoft.com/office/drawing/2014/main" id="{455E2738-A126-4A26-5BF2-553A777E12B1}"/>
              </a:ext>
            </a:extLst>
          </p:cNvPr>
          <p:cNvSpPr>
            <a:spLocks noGrp="1"/>
          </p:cNvSpPr>
          <p:nvPr>
            <p:ph type="ftr" sz="quarter" idx="11"/>
          </p:nvPr>
        </p:nvSpPr>
        <p:spPr>
          <a:xfrm>
            <a:off x="475781" y="6397103"/>
            <a:ext cx="11111287" cy="365125"/>
          </a:xfrm>
        </p:spPr>
        <p:txBody>
          <a:bodyPr>
            <a:normAutofit/>
          </a:bodyPr>
          <a:lstStyle/>
          <a:p>
            <a:pPr>
              <a:lnSpc>
                <a:spcPct val="90000"/>
              </a:lnSpc>
              <a:spcAft>
                <a:spcPts val="600"/>
              </a:spcAft>
            </a:pPr>
            <a:r>
              <a:rPr lang="en-US" dirty="0"/>
              <a:t>Reich, J. F. (2020). Capitalizing on healthy lawyers: The business case for law firms to promote and prioritize lawyer well-being. Villanova University Charles Widger School of Law Digital Repository. https://digitalcommons.law.villanova.edu/vlr/vol65/iss2/3/ </a:t>
            </a:r>
          </a:p>
        </p:txBody>
      </p:sp>
    </p:spTree>
    <p:extLst>
      <p:ext uri="{BB962C8B-B14F-4D97-AF65-F5344CB8AC3E}">
        <p14:creationId xmlns:p14="http://schemas.microsoft.com/office/powerpoint/2010/main" val="111145916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CF618-F2B6-8064-894C-AF60612A9B4F}"/>
              </a:ext>
            </a:extLst>
          </p:cNvPr>
          <p:cNvSpPr>
            <a:spLocks noGrp="1"/>
          </p:cNvSpPr>
          <p:nvPr>
            <p:ph type="title"/>
          </p:nvPr>
        </p:nvSpPr>
        <p:spPr>
          <a:xfrm>
            <a:off x="571499" y="689289"/>
            <a:ext cx="12290061" cy="1084101"/>
          </a:xfrm>
        </p:spPr>
        <p:txBody>
          <a:bodyPr>
            <a:normAutofit/>
          </a:bodyPr>
          <a:lstStyle/>
          <a:p>
            <a:r>
              <a:rPr lang="en-US" dirty="0"/>
              <a:t>Reducing the Bill: Alternative Fee Arrangements</a:t>
            </a:r>
          </a:p>
        </p:txBody>
      </p:sp>
      <p:sp>
        <p:nvSpPr>
          <p:cNvPr id="3" name="Content Placeholder 2">
            <a:extLst>
              <a:ext uri="{FF2B5EF4-FFF2-40B4-BE49-F238E27FC236}">
                <a16:creationId xmlns:a16="http://schemas.microsoft.com/office/drawing/2014/main" id="{C53616C4-FBAA-13D7-1566-9CC99DB05084}"/>
              </a:ext>
            </a:extLst>
          </p:cNvPr>
          <p:cNvSpPr>
            <a:spLocks noGrp="1"/>
          </p:cNvSpPr>
          <p:nvPr>
            <p:ph idx="1"/>
          </p:nvPr>
        </p:nvSpPr>
        <p:spPr>
          <a:xfrm>
            <a:off x="571499" y="2075688"/>
            <a:ext cx="11059811" cy="4093023"/>
          </a:xfrm>
        </p:spPr>
        <p:txBody>
          <a:bodyPr>
            <a:normAutofit lnSpcReduction="10000"/>
          </a:bodyPr>
          <a:lstStyle/>
          <a:p>
            <a:r>
              <a:rPr lang="en-US" dirty="0"/>
              <a:t>Highly popular in 2010s, still valued highly by clients, utilized by firms to create alternative fee arrangements. </a:t>
            </a:r>
          </a:p>
          <a:p>
            <a:r>
              <a:rPr lang="en-US" dirty="0"/>
              <a:t>“Law Firm Alternative Fee Arrangement Awards,” awarded to firms cited by clients for successful AFA integration in delivery model. </a:t>
            </a:r>
          </a:p>
          <a:p>
            <a:r>
              <a:rPr lang="en-US" dirty="0"/>
              <a:t>Focus on partnering with client, ability of partners to enter into AFAs, AFA tied to strategy of service delivery, effective project management, accountability, transparency of firm’s work. </a:t>
            </a:r>
          </a:p>
          <a:p>
            <a:r>
              <a:rPr lang="en-US" dirty="0"/>
              <a:t>2021 Bloomberg Law report shows firms using billable hour </a:t>
            </a:r>
            <a:r>
              <a:rPr lang="en-US" u="sng" dirty="0"/>
              <a:t>with 84% also using</a:t>
            </a:r>
            <a:r>
              <a:rPr lang="en-US" dirty="0"/>
              <a:t> AFAs; mainly flat billing. </a:t>
            </a:r>
          </a:p>
          <a:p>
            <a:r>
              <a:rPr lang="en-US" dirty="0"/>
              <a:t>Clients happy with AFAs tend to work with partners who excel at client service, with client-facing skills a “cultural value” for firm, making happy partners. </a:t>
            </a:r>
          </a:p>
        </p:txBody>
      </p:sp>
      <p:sp>
        <p:nvSpPr>
          <p:cNvPr id="4" name="Footer Placeholder 3">
            <a:extLst>
              <a:ext uri="{FF2B5EF4-FFF2-40B4-BE49-F238E27FC236}">
                <a16:creationId xmlns:a16="http://schemas.microsoft.com/office/drawing/2014/main" id="{D0F2C245-7F80-FE96-A772-A1D639083040}"/>
              </a:ext>
            </a:extLst>
          </p:cNvPr>
          <p:cNvSpPr>
            <a:spLocks noGrp="1"/>
          </p:cNvSpPr>
          <p:nvPr>
            <p:ph type="ftr" sz="quarter" idx="11"/>
          </p:nvPr>
        </p:nvSpPr>
        <p:spPr>
          <a:xfrm>
            <a:off x="475782" y="6397103"/>
            <a:ext cx="11155528" cy="365125"/>
          </a:xfrm>
        </p:spPr>
        <p:txBody>
          <a:bodyPr/>
          <a:lstStyle/>
          <a:p>
            <a:pPr algn="l"/>
            <a:r>
              <a:rPr lang="en-US" dirty="0"/>
              <a:t>Josten, W. (2021, August 19). Alternative fee arrangements in the legal industry: Recognizing firms that Excel. Thomson Reuters Institute. https://www.thomsonreuters.com/en-us/posts/legal/alternative-fee-arrangements-awards/ and </a:t>
            </a:r>
            <a:r>
              <a:rPr lang="en-US" b="0" i="0" u="none" strike="noStrike" dirty="0">
                <a:solidFill>
                  <a:srgbClr val="000000"/>
                </a:solidFill>
                <a:effectLst/>
              </a:rPr>
              <a:t>Brown, R. (2021, June 11). </a:t>
            </a:r>
            <a:r>
              <a:rPr lang="en-US" b="0" i="1" u="none" strike="noStrike" dirty="0">
                <a:solidFill>
                  <a:srgbClr val="000000"/>
                </a:solidFill>
                <a:effectLst/>
              </a:rPr>
              <a:t>Analysis: Flat fee billing is firms’ top AFA model, survey says</a:t>
            </a:r>
            <a:r>
              <a:rPr lang="en-US" b="0" i="0" u="none" strike="noStrike" dirty="0">
                <a:solidFill>
                  <a:srgbClr val="000000"/>
                </a:solidFill>
                <a:effectLst/>
              </a:rPr>
              <a:t>. Bloomberg Law. https://news.bloomberglaw.com/bloomberg-law-analysis/analysis-flat-fee-billing-is-firms-top-afa-model-survey-says </a:t>
            </a:r>
          </a:p>
          <a:p>
            <a:endParaRPr lang="en-US" dirty="0"/>
          </a:p>
        </p:txBody>
      </p:sp>
    </p:spTree>
    <p:extLst>
      <p:ext uri="{BB962C8B-B14F-4D97-AF65-F5344CB8AC3E}">
        <p14:creationId xmlns:p14="http://schemas.microsoft.com/office/powerpoint/2010/main" val="417094801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BAF395E-7D52-496C-ACDD-468AEC1ADF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B8E898-12E1-7861-B6A9-EBB340B623A0}"/>
              </a:ext>
            </a:extLst>
          </p:cNvPr>
          <p:cNvSpPr>
            <a:spLocks noGrp="1"/>
          </p:cNvSpPr>
          <p:nvPr>
            <p:ph type="title"/>
          </p:nvPr>
        </p:nvSpPr>
        <p:spPr>
          <a:xfrm>
            <a:off x="521207" y="786384"/>
            <a:ext cx="6233755" cy="1707775"/>
          </a:xfrm>
        </p:spPr>
        <p:txBody>
          <a:bodyPr anchor="t">
            <a:normAutofit/>
          </a:bodyPr>
          <a:lstStyle/>
          <a:p>
            <a:r>
              <a:rPr lang="en-US"/>
              <a:t>What Else Can Firms Do?</a:t>
            </a:r>
          </a:p>
        </p:txBody>
      </p:sp>
      <p:cxnSp>
        <p:nvCxnSpPr>
          <p:cNvPr id="26" name="Straight Connector 25">
            <a:extLst>
              <a:ext uri="{FF2B5EF4-FFF2-40B4-BE49-F238E27FC236}">
                <a16:creationId xmlns:a16="http://schemas.microsoft.com/office/drawing/2014/main" id="{56BAADB1-054E-4A82-8D07-643BD1F433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F65374E-12C8-53E7-9F9C-9B8F38E39B55}"/>
              </a:ext>
            </a:extLst>
          </p:cNvPr>
          <p:cNvSpPr>
            <a:spLocks noGrp="1"/>
          </p:cNvSpPr>
          <p:nvPr>
            <p:ph idx="1"/>
          </p:nvPr>
        </p:nvSpPr>
        <p:spPr>
          <a:xfrm>
            <a:off x="571505" y="1640271"/>
            <a:ext cx="6860364" cy="4535248"/>
          </a:xfrm>
        </p:spPr>
        <p:txBody>
          <a:bodyPr anchor="t">
            <a:normAutofit fontScale="92500" lnSpcReduction="20000"/>
          </a:bodyPr>
          <a:lstStyle/>
          <a:p>
            <a:pPr>
              <a:lnSpc>
                <a:spcPct val="110000"/>
              </a:lnSpc>
            </a:pPr>
            <a:r>
              <a:rPr lang="en-US" sz="2400" b="1" dirty="0"/>
              <a:t>Model</a:t>
            </a:r>
            <a:r>
              <a:rPr lang="en-US" sz="2400" dirty="0"/>
              <a:t> well-being practices (use vacation time; honor free time; talk about family and hobbies).</a:t>
            </a:r>
          </a:p>
          <a:p>
            <a:pPr>
              <a:lnSpc>
                <a:spcPct val="110000"/>
              </a:lnSpc>
            </a:pPr>
            <a:r>
              <a:rPr lang="en-US" sz="2400" dirty="0"/>
              <a:t>Mandate </a:t>
            </a:r>
            <a:r>
              <a:rPr lang="en-US" sz="2400" b="1" dirty="0"/>
              <a:t>non-tech hours </a:t>
            </a:r>
            <a:r>
              <a:rPr lang="en-US" sz="2400" dirty="0"/>
              <a:t>(official non-tech hours except for real emergencies; no tech on vacation policies). </a:t>
            </a:r>
          </a:p>
          <a:p>
            <a:pPr>
              <a:lnSpc>
                <a:spcPct val="110000"/>
              </a:lnSpc>
            </a:pPr>
            <a:r>
              <a:rPr lang="en-US" sz="2400" b="1" dirty="0"/>
              <a:t>Define “emergency” </a:t>
            </a:r>
            <a:r>
              <a:rPr lang="en-US" sz="2400" dirty="0"/>
              <a:t>(not offloading or delegating, but a true emergency). </a:t>
            </a:r>
          </a:p>
          <a:p>
            <a:pPr>
              <a:lnSpc>
                <a:spcPct val="110000"/>
              </a:lnSpc>
            </a:pPr>
            <a:r>
              <a:rPr lang="en-US" sz="2400" b="1" dirty="0"/>
              <a:t>Rethink</a:t>
            </a:r>
            <a:r>
              <a:rPr lang="en-US" sz="2400" dirty="0"/>
              <a:t> the billable hours approach (innovation that wins cases counts for productivity; focus on receivables not billables).</a:t>
            </a:r>
          </a:p>
          <a:p>
            <a:pPr>
              <a:lnSpc>
                <a:spcPct val="110000"/>
              </a:lnSpc>
            </a:pPr>
            <a:r>
              <a:rPr lang="en-US" sz="2400" b="1" dirty="0"/>
              <a:t>Be real</a:t>
            </a:r>
            <a:r>
              <a:rPr lang="en-US" sz="2400" dirty="0"/>
              <a:t>, get honest (not everything is “fine” so decrease stigma). </a:t>
            </a:r>
          </a:p>
        </p:txBody>
      </p:sp>
      <p:cxnSp>
        <p:nvCxnSpPr>
          <p:cNvPr id="28" name="Straight Connector 27">
            <a:extLst>
              <a:ext uri="{FF2B5EF4-FFF2-40B4-BE49-F238E27FC236}">
                <a16:creationId xmlns:a16="http://schemas.microsoft.com/office/drawing/2014/main" id="{B3121654-FB13-441C-AB60-76710D9170C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576201"/>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close-up of a black device&#10;&#10;Description automatically generated">
            <a:extLst>
              <a:ext uri="{FF2B5EF4-FFF2-40B4-BE49-F238E27FC236}">
                <a16:creationId xmlns:a16="http://schemas.microsoft.com/office/drawing/2014/main" id="{333834F8-52F2-997B-4088-4E508E3951BE}"/>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25170" r="16382"/>
          <a:stretch/>
        </p:blipFill>
        <p:spPr>
          <a:xfrm>
            <a:off x="8036732" y="853712"/>
            <a:ext cx="3583768" cy="5150567"/>
          </a:xfrm>
          <a:prstGeom prst="rect">
            <a:avLst/>
          </a:prstGeom>
          <a:noFill/>
        </p:spPr>
      </p:pic>
      <p:cxnSp>
        <p:nvCxnSpPr>
          <p:cNvPr id="30" name="Straight Connector 29">
            <a:extLst>
              <a:ext uri="{FF2B5EF4-FFF2-40B4-BE49-F238E27FC236}">
                <a16:creationId xmlns:a16="http://schemas.microsoft.com/office/drawing/2014/main" id="{C58D2D3E-B980-4D6F-BBFB-DF7A3A94729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8387EDD3-B4F2-AAC7-E13A-2533FDD93224}"/>
              </a:ext>
            </a:extLst>
          </p:cNvPr>
          <p:cNvSpPr>
            <a:spLocks noGrp="1"/>
          </p:cNvSpPr>
          <p:nvPr>
            <p:ph type="ftr" sz="quarter" idx="11"/>
          </p:nvPr>
        </p:nvSpPr>
        <p:spPr>
          <a:xfrm>
            <a:off x="475781" y="6397103"/>
            <a:ext cx="11144705" cy="365125"/>
          </a:xfrm>
        </p:spPr>
        <p:txBody>
          <a:bodyPr>
            <a:normAutofit/>
          </a:bodyPr>
          <a:lstStyle/>
          <a:p>
            <a:pPr>
              <a:lnSpc>
                <a:spcPct val="90000"/>
              </a:lnSpc>
              <a:spcAft>
                <a:spcPts val="600"/>
              </a:spcAft>
            </a:pPr>
            <a:r>
              <a:rPr lang="en-US" dirty="0"/>
              <a:t>George, S. J. (2023, March 14). How to rethink and encourage attorney well-being in firms. Bloomberg Law. https://news.bloomberglaw.com/us-law-week/how-to-rethink-and-encourage-attorney-well-being-in-firms </a:t>
            </a:r>
          </a:p>
        </p:txBody>
      </p:sp>
    </p:spTree>
    <p:extLst>
      <p:ext uri="{BB962C8B-B14F-4D97-AF65-F5344CB8AC3E}">
        <p14:creationId xmlns:p14="http://schemas.microsoft.com/office/powerpoint/2010/main" val="1968812450"/>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240FCEE-B6E2-46D0-9BB0-F45F79545E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D2FB83-3783-4477-80B5-DA5BF10BAF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3EA203-71D5-49C0-9626-FFA8E46787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A12C80F7-1B5F-4C69-A452-EBF086969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ine graph adjacent to a stair">
            <a:extLst>
              <a:ext uri="{FF2B5EF4-FFF2-40B4-BE49-F238E27FC236}">
                <a16:creationId xmlns:a16="http://schemas.microsoft.com/office/drawing/2014/main" id="{E7F46FF2-2F20-F245-E459-63D2B9223CBB}"/>
              </a:ext>
            </a:extLst>
          </p:cNvPr>
          <p:cNvPicPr>
            <a:picLocks noChangeAspect="1"/>
          </p:cNvPicPr>
          <p:nvPr/>
        </p:nvPicPr>
        <p:blipFill rotWithShape="1">
          <a:blip r:embed="rId2"/>
          <a:srcRect t="26023" r="1" b="33745"/>
          <a:stretch/>
        </p:blipFill>
        <p:spPr>
          <a:xfrm>
            <a:off x="-5460" y="1"/>
            <a:ext cx="12197459" cy="6857998"/>
          </a:xfrm>
          <a:prstGeom prst="rect">
            <a:avLst/>
          </a:prstGeom>
        </p:spPr>
      </p:pic>
      <p:sp>
        <p:nvSpPr>
          <p:cNvPr id="16" name="Rectangle 15">
            <a:extLst>
              <a:ext uri="{FF2B5EF4-FFF2-40B4-BE49-F238E27FC236}">
                <a16:creationId xmlns:a16="http://schemas.microsoft.com/office/drawing/2014/main" id="{ADC13725-D5F5-497E-A96F-CB5C23423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934308"/>
            <a:ext cx="12191999" cy="4923691"/>
          </a:xfrm>
          <a:prstGeom prst="rect">
            <a:avLst/>
          </a:prstGeom>
          <a:gradFill flip="none" rotWithShape="1">
            <a:gsLst>
              <a:gs pos="0">
                <a:srgbClr val="000000">
                  <a:alpha val="0"/>
                </a:srgbClr>
              </a:gs>
              <a:gs pos="49000">
                <a:srgbClr val="000000">
                  <a:alpha val="23000"/>
                </a:srgbClr>
              </a:gs>
              <a:gs pos="100000">
                <a:srgbClr val="000000">
                  <a:alpha val="4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3CCE34-045D-9795-D84A-D635072D28B0}"/>
              </a:ext>
            </a:extLst>
          </p:cNvPr>
          <p:cNvSpPr>
            <a:spLocks noGrp="1"/>
          </p:cNvSpPr>
          <p:nvPr>
            <p:ph type="title"/>
          </p:nvPr>
        </p:nvSpPr>
        <p:spPr>
          <a:xfrm>
            <a:off x="521208" y="4819615"/>
            <a:ext cx="6817836" cy="1264936"/>
          </a:xfrm>
        </p:spPr>
        <p:txBody>
          <a:bodyPr vert="horz" lIns="91440" tIns="45720" rIns="91440" bIns="45720" rtlCol="0" anchor="ctr">
            <a:normAutofit/>
          </a:bodyPr>
          <a:lstStyle/>
          <a:p>
            <a:r>
              <a:rPr lang="en-US" sz="4100" dirty="0">
                <a:solidFill>
                  <a:srgbClr val="FFFFFF"/>
                </a:solidFill>
              </a:rPr>
              <a:t>Stress to Success: </a:t>
            </a:r>
            <a:br>
              <a:rPr lang="en-US" sz="4100" dirty="0">
                <a:solidFill>
                  <a:srgbClr val="FFFFFF"/>
                </a:solidFill>
              </a:rPr>
            </a:br>
            <a:r>
              <a:rPr lang="en-US" sz="4100" dirty="0">
                <a:solidFill>
                  <a:srgbClr val="FFFFFF"/>
                </a:solidFill>
              </a:rPr>
              <a:t>Personal Strategies</a:t>
            </a:r>
          </a:p>
        </p:txBody>
      </p:sp>
      <p:cxnSp>
        <p:nvCxnSpPr>
          <p:cNvPr id="18" name="Straight Connector 17">
            <a:extLst>
              <a:ext uri="{FF2B5EF4-FFF2-40B4-BE49-F238E27FC236}">
                <a16:creationId xmlns:a16="http://schemas.microsoft.com/office/drawing/2014/main" id="{F1981B13-F880-47D1-BA19-C2C84FC7545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4610607"/>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889C86-81F5-4E2B-A1BF-3DC57716B53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4614653"/>
            <a:ext cx="0" cy="167486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1651B2-663F-4ED2-A7D2-9D74A5DFD19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1819" y="6289514"/>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407763"/>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9281-F37B-2318-7CCC-375C92B9DB48}"/>
              </a:ext>
            </a:extLst>
          </p:cNvPr>
          <p:cNvSpPr>
            <a:spLocks noGrp="1"/>
          </p:cNvSpPr>
          <p:nvPr>
            <p:ph type="title"/>
          </p:nvPr>
        </p:nvSpPr>
        <p:spPr/>
        <p:txBody>
          <a:bodyPr>
            <a:normAutofit/>
          </a:bodyPr>
          <a:lstStyle/>
          <a:p>
            <a:r>
              <a:rPr lang="en-US" dirty="0"/>
              <a:t>Turn Off the Faucet: Changes </a:t>
            </a:r>
            <a:r>
              <a:rPr lang="en-US" u="sng" dirty="0"/>
              <a:t>You</a:t>
            </a:r>
            <a:r>
              <a:rPr lang="en-US" dirty="0"/>
              <a:t> Can Make</a:t>
            </a:r>
          </a:p>
        </p:txBody>
      </p:sp>
      <p:sp>
        <p:nvSpPr>
          <p:cNvPr id="3" name="Content Placeholder 2">
            <a:extLst>
              <a:ext uri="{FF2B5EF4-FFF2-40B4-BE49-F238E27FC236}">
                <a16:creationId xmlns:a16="http://schemas.microsoft.com/office/drawing/2014/main" id="{621F53CA-9191-B9C9-4B82-93739ECE30B2}"/>
              </a:ext>
            </a:extLst>
          </p:cNvPr>
          <p:cNvSpPr>
            <a:spLocks noGrp="1"/>
          </p:cNvSpPr>
          <p:nvPr>
            <p:ph idx="1"/>
          </p:nvPr>
        </p:nvSpPr>
        <p:spPr/>
        <p:txBody>
          <a:bodyPr/>
          <a:lstStyle/>
          <a:p>
            <a:r>
              <a:rPr lang="en-US" b="1" dirty="0"/>
              <a:t>Do a time audit.</a:t>
            </a:r>
          </a:p>
          <a:p>
            <a:pPr lvl="1"/>
            <a:r>
              <a:rPr lang="en-US" dirty="0"/>
              <a:t>Log major activities (work, leisure, errands, family) based on time, how you felt. </a:t>
            </a:r>
          </a:p>
          <a:p>
            <a:r>
              <a:rPr lang="en-US" b="1" dirty="0"/>
              <a:t>Schedule your downtime. </a:t>
            </a:r>
          </a:p>
          <a:p>
            <a:pPr lvl="1"/>
            <a:r>
              <a:rPr lang="en-US" dirty="0"/>
              <a:t>Block off time for non-work like you do meetings. </a:t>
            </a:r>
          </a:p>
          <a:p>
            <a:r>
              <a:rPr lang="en-US" b="1" dirty="0"/>
              <a:t>Program your leisure.</a:t>
            </a:r>
          </a:p>
          <a:p>
            <a:pPr lvl="1"/>
            <a:r>
              <a:rPr lang="en-US" dirty="0"/>
              <a:t>Plan to-leisure-list based on value, give it structure.</a:t>
            </a:r>
          </a:p>
          <a:p>
            <a:r>
              <a:rPr lang="en-US" b="1" dirty="0"/>
              <a:t>Practice the 3M technique. </a:t>
            </a:r>
          </a:p>
          <a:p>
            <a:pPr lvl="1"/>
            <a:r>
              <a:rPr lang="en-US" dirty="0"/>
              <a:t>Schedule: Macro (large scale – vacation) breaks; Mezzo (time-limited) breaks; Micro (mini/minutes-long) breaks.</a:t>
            </a:r>
          </a:p>
          <a:p>
            <a:pPr lvl="1"/>
            <a:endParaRPr lang="en-US" dirty="0"/>
          </a:p>
        </p:txBody>
      </p:sp>
      <p:sp>
        <p:nvSpPr>
          <p:cNvPr id="4" name="Footer Placeholder 3">
            <a:extLst>
              <a:ext uri="{FF2B5EF4-FFF2-40B4-BE49-F238E27FC236}">
                <a16:creationId xmlns:a16="http://schemas.microsoft.com/office/drawing/2014/main" id="{26E65751-8F07-3177-CD11-10CDDE48F443}"/>
              </a:ext>
            </a:extLst>
          </p:cNvPr>
          <p:cNvSpPr>
            <a:spLocks noGrp="1"/>
          </p:cNvSpPr>
          <p:nvPr>
            <p:ph type="ftr" sz="quarter" idx="11"/>
          </p:nvPr>
        </p:nvSpPr>
        <p:spPr>
          <a:xfrm>
            <a:off x="475781" y="6397103"/>
            <a:ext cx="10197215" cy="365125"/>
          </a:xfrm>
        </p:spPr>
        <p:txBody>
          <a:bodyPr/>
          <a:lstStyle/>
          <a:p>
            <a:r>
              <a:rPr lang="en-US" dirty="0"/>
              <a:t>Brooks, A. C. (2023, February 7). The hidden link between workaholism and mental health. The Atlantic. https://www.theatlantic.com/family/archive/2023/02/workaholism-addiction-anxiety-depression-practical-solutions/672917/ </a:t>
            </a:r>
          </a:p>
        </p:txBody>
      </p:sp>
    </p:spTree>
    <p:extLst>
      <p:ext uri="{BB962C8B-B14F-4D97-AF65-F5344CB8AC3E}">
        <p14:creationId xmlns:p14="http://schemas.microsoft.com/office/powerpoint/2010/main" val="1463768243"/>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E3A9-ECCB-68C1-184D-91B1B3371B13}"/>
              </a:ext>
            </a:extLst>
          </p:cNvPr>
          <p:cNvSpPr>
            <a:spLocks noGrp="1"/>
          </p:cNvSpPr>
          <p:nvPr>
            <p:ph type="title"/>
          </p:nvPr>
        </p:nvSpPr>
        <p:spPr/>
        <p:txBody>
          <a:bodyPr/>
          <a:lstStyle/>
          <a:p>
            <a:r>
              <a:rPr lang="en-US" dirty="0"/>
              <a:t>The Traits That Breed Success (and Stress)</a:t>
            </a:r>
          </a:p>
        </p:txBody>
      </p:sp>
      <p:sp>
        <p:nvSpPr>
          <p:cNvPr id="3" name="Content Placeholder 2">
            <a:extLst>
              <a:ext uri="{FF2B5EF4-FFF2-40B4-BE49-F238E27FC236}">
                <a16:creationId xmlns:a16="http://schemas.microsoft.com/office/drawing/2014/main" id="{689E75E5-C64C-6A67-D5BB-627DB15E54AA}"/>
              </a:ext>
            </a:extLst>
          </p:cNvPr>
          <p:cNvSpPr>
            <a:spLocks noGrp="1"/>
          </p:cNvSpPr>
          <p:nvPr>
            <p:ph idx="1"/>
          </p:nvPr>
        </p:nvSpPr>
        <p:spPr>
          <a:xfrm>
            <a:off x="571499" y="2075688"/>
            <a:ext cx="11059811" cy="4321415"/>
          </a:xfrm>
        </p:spPr>
        <p:txBody>
          <a:bodyPr>
            <a:normAutofit/>
          </a:bodyPr>
          <a:lstStyle/>
          <a:p>
            <a:r>
              <a:rPr lang="en-US" dirty="0"/>
              <a:t>Correlation between attorney work qualities and stress, depression, anxiety, SUD.</a:t>
            </a:r>
          </a:p>
          <a:p>
            <a:r>
              <a:rPr lang="en-US" dirty="0"/>
              <a:t>Lawyers are trained to capitalize on/cultivate cynicism, adversarialness, workaholism, perfectionism, caution, skepticism, issue-spot, and perform at high levels. </a:t>
            </a:r>
          </a:p>
          <a:p>
            <a:r>
              <a:rPr lang="en-US" dirty="0"/>
              <a:t>Lawyers trained to “interpret the causes of negative events in stable, global, and internal ways” which can make lawyers more successful when they have a “pessimistic ‘explanatory style’” (Seligman et al., </a:t>
            </a:r>
            <a:r>
              <a:rPr lang="en-US" i="1" dirty="0"/>
              <a:t>Why Lawyers Are Unhappy, 2001, Cardozo Law Review).</a:t>
            </a:r>
          </a:p>
          <a:p>
            <a:r>
              <a:rPr lang="en-US" dirty="0"/>
              <a:t>“Lawyers who spend their working hours searching for, anticipating, and agonizing over problems tend to see the worst for themselves both inside and outside of the office” (Reich, p. 376).  </a:t>
            </a:r>
          </a:p>
          <a:p>
            <a:r>
              <a:rPr lang="en-US" dirty="0"/>
              <a:t>Pessimistic outlook breeds anxiety and depression which can lead to unhealthy coping.</a:t>
            </a:r>
          </a:p>
        </p:txBody>
      </p:sp>
      <p:sp>
        <p:nvSpPr>
          <p:cNvPr id="4" name="Footer Placeholder 3">
            <a:extLst>
              <a:ext uri="{FF2B5EF4-FFF2-40B4-BE49-F238E27FC236}">
                <a16:creationId xmlns:a16="http://schemas.microsoft.com/office/drawing/2014/main" id="{A4267F4C-4543-FECA-8806-19A1901DE79D}"/>
              </a:ext>
            </a:extLst>
          </p:cNvPr>
          <p:cNvSpPr>
            <a:spLocks noGrp="1"/>
          </p:cNvSpPr>
          <p:nvPr>
            <p:ph type="ftr" sz="quarter" idx="11"/>
          </p:nvPr>
        </p:nvSpPr>
        <p:spPr>
          <a:xfrm>
            <a:off x="475782" y="6397103"/>
            <a:ext cx="11049000" cy="365125"/>
          </a:xfrm>
        </p:spPr>
        <p:txBody>
          <a:bodyPr/>
          <a:lstStyle/>
          <a:p>
            <a:r>
              <a:rPr lang="en-US" dirty="0"/>
              <a:t>Reich, J. F. (2020). Capitalizing on healthy lawyers: The business case for law firms to promote and prioritize lawyer well-being. Villanova University Charles Widger School of Law Digital Repository. https://digitalcommons.law.villanova.edu/vlr/vol65/iss2/3/ </a:t>
            </a:r>
          </a:p>
        </p:txBody>
      </p:sp>
    </p:spTree>
    <p:extLst>
      <p:ext uri="{BB962C8B-B14F-4D97-AF65-F5344CB8AC3E}">
        <p14:creationId xmlns:p14="http://schemas.microsoft.com/office/powerpoint/2010/main" val="232185782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93B728-EF8E-4747-9825-F8D7FEEE07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73FC5-26B1-6449-E938-B1D56B4A5A08}"/>
              </a:ext>
            </a:extLst>
          </p:cNvPr>
          <p:cNvSpPr>
            <a:spLocks noGrp="1"/>
          </p:cNvSpPr>
          <p:nvPr>
            <p:ph type="title"/>
          </p:nvPr>
        </p:nvSpPr>
        <p:spPr>
          <a:xfrm>
            <a:off x="521208" y="1143001"/>
            <a:ext cx="3448812" cy="4689201"/>
          </a:xfrm>
        </p:spPr>
        <p:txBody>
          <a:bodyPr anchor="t">
            <a:normAutofit/>
          </a:bodyPr>
          <a:lstStyle/>
          <a:p>
            <a:r>
              <a:rPr lang="en-US" dirty="0"/>
              <a:t>Remember Why You Came to This Work</a:t>
            </a:r>
          </a:p>
        </p:txBody>
      </p:sp>
      <p:cxnSp>
        <p:nvCxnSpPr>
          <p:cNvPr id="11" name="Straight Connector 10">
            <a:extLst>
              <a:ext uri="{FF2B5EF4-FFF2-40B4-BE49-F238E27FC236}">
                <a16:creationId xmlns:a16="http://schemas.microsoft.com/office/drawing/2014/main" id="{D138B8C1-129C-418D-BEA5-984B1F6A32C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6286500"/>
            <a:ext cx="11048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0F901-22C5-405D-919A-D48167CEAD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7C62E1-2E42-4DD6-9ECF-39FB001D5B2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48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9906DA2-3E8D-77F7-27D2-2D3C8A453454}"/>
              </a:ext>
            </a:extLst>
          </p:cNvPr>
          <p:cNvGraphicFramePr>
            <a:graphicFrameLocks noGrp="1"/>
          </p:cNvGraphicFramePr>
          <p:nvPr>
            <p:ph idx="1"/>
            <p:extLst>
              <p:ext uri="{D42A27DB-BD31-4B8C-83A1-F6EECF244321}">
                <p14:modId xmlns:p14="http://schemas.microsoft.com/office/powerpoint/2010/main" val="813469531"/>
              </p:ext>
            </p:extLst>
          </p:nvPr>
        </p:nvGraphicFramePr>
        <p:xfrm>
          <a:off x="4495053" y="250462"/>
          <a:ext cx="7545294" cy="6357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0748481"/>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28D120-1389-4B3F-BECB-0949DCCAC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37C84A-66D8-3D23-42E8-ABB6A4C7FFD0}"/>
              </a:ext>
            </a:extLst>
          </p:cNvPr>
          <p:cNvSpPr>
            <a:spLocks noGrp="1"/>
          </p:cNvSpPr>
          <p:nvPr>
            <p:ph type="title"/>
          </p:nvPr>
        </p:nvSpPr>
        <p:spPr>
          <a:xfrm>
            <a:off x="760891" y="794862"/>
            <a:ext cx="2894353" cy="2432283"/>
          </a:xfrm>
        </p:spPr>
        <p:txBody>
          <a:bodyPr anchor="t">
            <a:normAutofit/>
          </a:bodyPr>
          <a:lstStyle/>
          <a:p>
            <a:pPr algn="ctr"/>
            <a:r>
              <a:rPr lang="en-US" dirty="0"/>
              <a:t>Turn from </a:t>
            </a:r>
            <a:br>
              <a:rPr lang="en-US" dirty="0"/>
            </a:br>
            <a:r>
              <a:rPr lang="en-US" dirty="0"/>
              <a:t>Stress to Success</a:t>
            </a:r>
          </a:p>
        </p:txBody>
      </p:sp>
      <p:cxnSp>
        <p:nvCxnSpPr>
          <p:cNvPr id="18" name="Straight Connector 17">
            <a:extLst>
              <a:ext uri="{FF2B5EF4-FFF2-40B4-BE49-F238E27FC236}">
                <a16:creationId xmlns:a16="http://schemas.microsoft.com/office/drawing/2014/main" id="{D927055D-9ECF-487E-91DD-FFA84AB92D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333"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A person holding a puzzle piece to a success sign&#10;&#10;Description automatically generated">
            <a:extLst>
              <a:ext uri="{FF2B5EF4-FFF2-40B4-BE49-F238E27FC236}">
                <a16:creationId xmlns:a16="http://schemas.microsoft.com/office/drawing/2014/main" id="{B28FDCBE-FD6A-1E22-5F26-BBD98B287E37}"/>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236704" y="2848139"/>
            <a:ext cx="3907746" cy="2990146"/>
          </a:xfrm>
          <a:prstGeom prst="rect">
            <a:avLst/>
          </a:prstGeom>
        </p:spPr>
      </p:pic>
      <p:sp>
        <p:nvSpPr>
          <p:cNvPr id="3" name="Content Placeholder 2">
            <a:extLst>
              <a:ext uri="{FF2B5EF4-FFF2-40B4-BE49-F238E27FC236}">
                <a16:creationId xmlns:a16="http://schemas.microsoft.com/office/drawing/2014/main" id="{6E5C3E99-EC02-7015-C941-55FD39095E1C}"/>
              </a:ext>
            </a:extLst>
          </p:cNvPr>
          <p:cNvSpPr>
            <a:spLocks noGrp="1"/>
          </p:cNvSpPr>
          <p:nvPr>
            <p:ph idx="1"/>
          </p:nvPr>
        </p:nvSpPr>
        <p:spPr>
          <a:xfrm>
            <a:off x="4722732" y="685800"/>
            <a:ext cx="6908577" cy="5715000"/>
          </a:xfrm>
        </p:spPr>
        <p:txBody>
          <a:bodyPr anchor="t">
            <a:normAutofit fontScale="92500" lnSpcReduction="10000"/>
          </a:bodyPr>
          <a:lstStyle/>
          <a:p>
            <a:r>
              <a:rPr lang="en-US" sz="2400" dirty="0"/>
              <a:t>Harness the amazing qualities that make you a lawyer – but limit them to the </a:t>
            </a:r>
            <a:r>
              <a:rPr lang="en-US" sz="2400" i="1" dirty="0"/>
              <a:t>practice of law</a:t>
            </a:r>
            <a:r>
              <a:rPr lang="en-US" sz="2400" dirty="0"/>
              <a:t>.</a:t>
            </a:r>
          </a:p>
          <a:p>
            <a:r>
              <a:rPr lang="en-US" sz="2400" dirty="0"/>
              <a:t>Take a break when: </a:t>
            </a:r>
          </a:p>
          <a:p>
            <a:pPr lvl="1"/>
            <a:r>
              <a:rPr lang="en-US" sz="2400" dirty="0"/>
              <a:t>Adversarial in your personal life;</a:t>
            </a:r>
          </a:p>
          <a:p>
            <a:pPr lvl="1"/>
            <a:r>
              <a:rPr lang="en-US" sz="2400" dirty="0"/>
              <a:t>Perfectionism keeps you from having a personal life;</a:t>
            </a:r>
          </a:p>
          <a:p>
            <a:pPr lvl="1"/>
            <a:r>
              <a:rPr lang="en-US" sz="2400" dirty="0"/>
              <a:t>Your resilience is faltering; </a:t>
            </a:r>
          </a:p>
          <a:p>
            <a:pPr lvl="1"/>
            <a:r>
              <a:rPr lang="en-US" sz="2400" dirty="0"/>
              <a:t>Your stress is bleeding into 7-day weeks (sleep disruption, moodiness);</a:t>
            </a:r>
          </a:p>
          <a:p>
            <a:pPr lvl="1"/>
            <a:r>
              <a:rPr lang="en-US" sz="2400" dirty="0"/>
              <a:t>Your autonomous nature keeps you from asking for help;</a:t>
            </a:r>
          </a:p>
          <a:p>
            <a:pPr lvl="1"/>
            <a:r>
              <a:rPr lang="en-US" sz="2400" dirty="0"/>
              <a:t>Your skepticism turns to cynicism which turns into hopelessness and burnout.</a:t>
            </a:r>
          </a:p>
          <a:p>
            <a:endParaRPr lang="en-US" dirty="0"/>
          </a:p>
        </p:txBody>
      </p:sp>
      <p:cxnSp>
        <p:nvCxnSpPr>
          <p:cNvPr id="20" name="Straight Connector 19">
            <a:extLst>
              <a:ext uri="{FF2B5EF4-FFF2-40B4-BE49-F238E27FC236}">
                <a16:creationId xmlns:a16="http://schemas.microsoft.com/office/drawing/2014/main" id="{F0DC1883-8AF7-483D-9074-3C6D8AF575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F89D75-E5AC-4C45-9D87-228849A4C7A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22916"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50899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A240FCEE-B6E2-46D0-9BB0-F45F79545E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BD2FB83-3783-4477-80B5-DA5BF10BAF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83EA203-71D5-49C0-9626-FFA8E46787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1FD0F0B6-5415-4254-9E66-BE9C2FB05B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15E013-5100-FCF8-D0D1-1CF53CD6E8CA}"/>
              </a:ext>
            </a:extLst>
          </p:cNvPr>
          <p:cNvSpPr>
            <a:spLocks noGrp="1"/>
          </p:cNvSpPr>
          <p:nvPr>
            <p:ph type="title"/>
          </p:nvPr>
        </p:nvSpPr>
        <p:spPr>
          <a:xfrm>
            <a:off x="541583" y="1274182"/>
            <a:ext cx="3463784" cy="4303673"/>
          </a:xfrm>
        </p:spPr>
        <p:txBody>
          <a:bodyPr vert="horz" lIns="91440" tIns="45720" rIns="91440" bIns="45720" rtlCol="0" anchor="t">
            <a:normAutofit/>
          </a:bodyPr>
          <a:lstStyle/>
          <a:p>
            <a:r>
              <a:rPr lang="en-US" sz="4800" dirty="0"/>
              <a:t>WVJLAP Can Help:</a:t>
            </a:r>
            <a:br>
              <a:rPr lang="en-US" sz="4800" dirty="0"/>
            </a:br>
            <a:r>
              <a:rPr lang="en-US" sz="4800" dirty="0"/>
              <a:t/>
            </a:r>
            <a:br>
              <a:rPr lang="en-US" sz="4800" dirty="0"/>
            </a:br>
            <a:r>
              <a:rPr lang="en-US" sz="4800" dirty="0"/>
              <a:t>Move from </a:t>
            </a:r>
            <a:br>
              <a:rPr lang="en-US" sz="4800" dirty="0"/>
            </a:br>
            <a:r>
              <a:rPr lang="en-US" sz="4800" dirty="0"/>
              <a:t>Stress to Success</a:t>
            </a:r>
          </a:p>
        </p:txBody>
      </p:sp>
      <p:cxnSp>
        <p:nvCxnSpPr>
          <p:cNvPr id="55" name="Straight Connector 54">
            <a:extLst>
              <a:ext uri="{FF2B5EF4-FFF2-40B4-BE49-F238E27FC236}">
                <a16:creationId xmlns:a16="http://schemas.microsoft.com/office/drawing/2014/main" id="{8D66FEA8-8B71-461B-95A4-855374AB4C2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A4B168A-A51F-4C91-A9E4-A2F203CB9D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green outline of a state&#10;&#10;Description automatically generated">
            <a:extLst>
              <a:ext uri="{FF2B5EF4-FFF2-40B4-BE49-F238E27FC236}">
                <a16:creationId xmlns:a16="http://schemas.microsoft.com/office/drawing/2014/main" id="{DDB76008-2436-00D4-8E57-0AB1DD526D05}"/>
              </a:ext>
            </a:extLst>
          </p:cNvPr>
          <p:cNvPicPr>
            <a:picLocks noChangeAspect="1"/>
          </p:cNvPicPr>
          <p:nvPr/>
        </p:nvPicPr>
        <p:blipFill rotWithShape="1">
          <a:blip r:embed="rId2"/>
          <a:srcRect t="6467" r="1" b="1"/>
          <a:stretch/>
        </p:blipFill>
        <p:spPr>
          <a:xfrm>
            <a:off x="4697052" y="998146"/>
            <a:ext cx="6923447" cy="4856778"/>
          </a:xfrm>
          <a:prstGeom prst="rect">
            <a:avLst/>
          </a:prstGeom>
        </p:spPr>
      </p:pic>
      <p:cxnSp>
        <p:nvCxnSpPr>
          <p:cNvPr id="59" name="Straight Connector 58">
            <a:extLst>
              <a:ext uri="{FF2B5EF4-FFF2-40B4-BE49-F238E27FC236}">
                <a16:creationId xmlns:a16="http://schemas.microsoft.com/office/drawing/2014/main" id="{A5407E01-913B-484C-A03C-2C64028471C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762753"/>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14" name="Rectangle 13">
            <a:extLst>
              <a:ext uri="{FF2B5EF4-FFF2-40B4-BE49-F238E27FC236}">
                <a16:creationId xmlns:a16="http://schemas.microsoft.com/office/drawing/2014/main" id="{CDFCF4CE-F701-7763-B43A-7326FBFBADE4}"/>
              </a:ext>
            </a:extLst>
          </p:cNvPr>
          <p:cNvSpPr/>
          <p:nvPr/>
        </p:nvSpPr>
        <p:spPr>
          <a:xfrm>
            <a:off x="916603" y="1229195"/>
            <a:ext cx="3191080" cy="2091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Google Shape;728;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29" name="Google Shape;729;p29"/>
          <p:cNvSpPr txBox="1">
            <a:spLocks noGrp="1"/>
          </p:cNvSpPr>
          <p:nvPr>
            <p:ph type="title"/>
          </p:nvPr>
        </p:nvSpPr>
        <p:spPr>
          <a:xfrm>
            <a:off x="916603" y="526472"/>
            <a:ext cx="9931506" cy="15134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100"/>
              <a:buFont typeface="Arial"/>
              <a:buNone/>
            </a:pPr>
            <a:r>
              <a:rPr lang="en-US" dirty="0"/>
              <a:t>WVJLAP Offers Stress Reduction Support</a:t>
            </a:r>
            <a:br>
              <a:rPr lang="en-US" dirty="0"/>
            </a:br>
            <a:endParaRPr dirty="0"/>
          </a:p>
        </p:txBody>
      </p:sp>
      <p:cxnSp>
        <p:nvCxnSpPr>
          <p:cNvPr id="730" name="Google Shape;730;p29"/>
          <p:cNvCxnSpPr/>
          <p:nvPr/>
        </p:nvCxnSpPr>
        <p:spPr>
          <a:xfrm>
            <a:off x="565150" y="6087110"/>
            <a:ext cx="11058344" cy="0"/>
          </a:xfrm>
          <a:prstGeom prst="straightConnector1">
            <a:avLst/>
          </a:prstGeom>
          <a:noFill/>
          <a:ln w="12700" cap="flat" cmpd="sng">
            <a:solidFill>
              <a:srgbClr val="A5A5A5"/>
            </a:solidFill>
            <a:prstDash val="solid"/>
            <a:miter lim="800000"/>
            <a:headEnd type="none" w="sm" len="sm"/>
            <a:tailEnd type="none" w="sm" len="sm"/>
          </a:ln>
        </p:spPr>
      </p:cxnSp>
      <p:grpSp>
        <p:nvGrpSpPr>
          <p:cNvPr id="731" name="Google Shape;731;p29"/>
          <p:cNvGrpSpPr/>
          <p:nvPr/>
        </p:nvGrpSpPr>
        <p:grpSpPr>
          <a:xfrm>
            <a:off x="916603" y="1229195"/>
            <a:ext cx="10211456" cy="4531071"/>
            <a:chOff x="89289" y="771"/>
            <a:chExt cx="10211456" cy="4148404"/>
          </a:xfrm>
        </p:grpSpPr>
        <p:sp>
          <p:nvSpPr>
            <p:cNvPr id="733" name="Google Shape;733;p29"/>
            <p:cNvSpPr txBox="1"/>
            <p:nvPr/>
          </p:nvSpPr>
          <p:spPr>
            <a:xfrm>
              <a:off x="89289" y="771"/>
              <a:ext cx="3191080" cy="1914648"/>
            </a:xfrm>
            <a:prstGeom prst="rect">
              <a:avLst/>
            </a:prstGeom>
            <a:solidFill>
              <a:schemeClr val="accent1"/>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dirty="0">
                  <a:solidFill>
                    <a:schemeClr val="lt1"/>
                  </a:solidFill>
                  <a:ea typeface="Arial"/>
                  <a:cs typeface="Arial"/>
                  <a:sym typeface="Arial"/>
                </a:rPr>
                <a:t>Mental Health/Stress Reduction Support Group.</a:t>
              </a:r>
              <a:endParaRPr sz="2100" b="1" i="0" u="none" strike="noStrike" cap="none" dirty="0">
                <a:solidFill>
                  <a:schemeClr val="lt1"/>
                </a:solidFill>
                <a:ea typeface="Arial"/>
                <a:cs typeface="Arial"/>
                <a:sym typeface="Arial"/>
              </a:endParaRPr>
            </a:p>
          </p:txBody>
        </p:sp>
        <p:sp>
          <p:nvSpPr>
            <p:cNvPr id="734" name="Google Shape;734;p29"/>
            <p:cNvSpPr/>
            <p:nvPr/>
          </p:nvSpPr>
          <p:spPr>
            <a:xfrm>
              <a:off x="3599477" y="771"/>
              <a:ext cx="3191080" cy="1914648"/>
            </a:xfrm>
            <a:prstGeom prst="rect">
              <a:avLst/>
            </a:prstGeom>
            <a:solidFill>
              <a:srgbClr val="2795E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ea typeface="Arial"/>
                <a:cs typeface="Arial"/>
                <a:sym typeface="Arial"/>
              </a:endParaRPr>
            </a:p>
          </p:txBody>
        </p:sp>
        <p:sp>
          <p:nvSpPr>
            <p:cNvPr id="735" name="Google Shape;735;p29"/>
            <p:cNvSpPr txBox="1"/>
            <p:nvPr/>
          </p:nvSpPr>
          <p:spPr>
            <a:xfrm>
              <a:off x="3599477" y="771"/>
              <a:ext cx="3191080" cy="1914648"/>
            </a:xfrm>
            <a:prstGeom prst="rect">
              <a:avLst/>
            </a:prstGeom>
            <a:solidFill>
              <a:schemeClr val="accent2"/>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dirty="0">
                  <a:solidFill>
                    <a:schemeClr val="lt1"/>
                  </a:solidFill>
                  <a:ea typeface="Arial"/>
                  <a:cs typeface="Arial"/>
                  <a:sym typeface="Arial"/>
                </a:rPr>
                <a:t>Interventions for problem behavior impacting work. </a:t>
              </a:r>
              <a:endParaRPr sz="2100" b="0" i="0" u="none" strike="noStrike" cap="none" dirty="0">
                <a:solidFill>
                  <a:schemeClr val="lt1"/>
                </a:solidFill>
                <a:ea typeface="Arial"/>
                <a:cs typeface="Arial"/>
                <a:sym typeface="Arial"/>
              </a:endParaRPr>
            </a:p>
          </p:txBody>
        </p:sp>
        <p:sp>
          <p:nvSpPr>
            <p:cNvPr id="736" name="Google Shape;736;p29"/>
            <p:cNvSpPr/>
            <p:nvPr/>
          </p:nvSpPr>
          <p:spPr>
            <a:xfrm>
              <a:off x="7109665" y="771"/>
              <a:ext cx="3191080" cy="1914648"/>
            </a:xfrm>
            <a:prstGeom prst="rect">
              <a:avLst/>
            </a:prstGeom>
            <a:solidFill>
              <a:srgbClr val="13BF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ea typeface="Arial"/>
                <a:cs typeface="Arial"/>
                <a:sym typeface="Arial"/>
              </a:endParaRPr>
            </a:p>
          </p:txBody>
        </p:sp>
        <p:sp>
          <p:nvSpPr>
            <p:cNvPr id="737" name="Google Shape;737;p29"/>
            <p:cNvSpPr txBox="1"/>
            <p:nvPr/>
          </p:nvSpPr>
          <p:spPr>
            <a:xfrm>
              <a:off x="7109665" y="771"/>
              <a:ext cx="3191080" cy="1914648"/>
            </a:xfrm>
            <a:prstGeom prst="rect">
              <a:avLst/>
            </a:prstGeom>
            <a:solidFill>
              <a:schemeClr val="accent6"/>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dirty="0">
                  <a:solidFill>
                    <a:schemeClr val="lt1"/>
                  </a:solidFill>
                  <a:ea typeface="Arial"/>
                  <a:cs typeface="Arial"/>
                  <a:sym typeface="Arial"/>
                </a:rPr>
                <a:t>Lawyers in Recovery Meeting for attorneys in recovery working personal program of recovery.</a:t>
              </a:r>
              <a:endParaRPr sz="2100" b="0" i="0" u="none" strike="noStrike" cap="none" dirty="0">
                <a:solidFill>
                  <a:schemeClr val="lt1"/>
                </a:solidFill>
                <a:ea typeface="Arial"/>
                <a:cs typeface="Arial"/>
                <a:sym typeface="Arial"/>
              </a:endParaRPr>
            </a:p>
          </p:txBody>
        </p:sp>
        <p:sp>
          <p:nvSpPr>
            <p:cNvPr id="738" name="Google Shape;738;p29"/>
            <p:cNvSpPr/>
            <p:nvPr/>
          </p:nvSpPr>
          <p:spPr>
            <a:xfrm>
              <a:off x="89289" y="2234527"/>
              <a:ext cx="3191080" cy="1914648"/>
            </a:xfrm>
            <a:prstGeom prst="rect">
              <a:avLst/>
            </a:prstGeom>
            <a:solidFill>
              <a:srgbClr val="21C48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ea typeface="Arial"/>
                <a:cs typeface="Arial"/>
                <a:sym typeface="Arial"/>
              </a:endParaRPr>
            </a:p>
          </p:txBody>
        </p:sp>
        <p:sp>
          <p:nvSpPr>
            <p:cNvPr id="739" name="Google Shape;739;p29"/>
            <p:cNvSpPr txBox="1"/>
            <p:nvPr/>
          </p:nvSpPr>
          <p:spPr>
            <a:xfrm>
              <a:off x="89289" y="2234527"/>
              <a:ext cx="3191080" cy="1914648"/>
            </a:xfrm>
            <a:prstGeom prst="rect">
              <a:avLst/>
            </a:prstGeom>
            <a:solidFill>
              <a:schemeClr val="accent4"/>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dirty="0">
                  <a:solidFill>
                    <a:schemeClr val="lt1"/>
                  </a:solidFill>
                  <a:ea typeface="Arial"/>
                  <a:cs typeface="Arial"/>
                  <a:sym typeface="Arial"/>
                </a:rPr>
                <a:t>Strategies to promote wellness and sustainability culture in the office, at the firm. </a:t>
              </a:r>
              <a:endParaRPr sz="2100" b="0" i="0" u="none" strike="noStrike" cap="none" dirty="0">
                <a:solidFill>
                  <a:schemeClr val="lt1"/>
                </a:solidFill>
                <a:ea typeface="Arial"/>
                <a:cs typeface="Arial"/>
                <a:sym typeface="Arial"/>
              </a:endParaRPr>
            </a:p>
          </p:txBody>
        </p:sp>
        <p:sp>
          <p:nvSpPr>
            <p:cNvPr id="740" name="Google Shape;740;p29"/>
            <p:cNvSpPr/>
            <p:nvPr/>
          </p:nvSpPr>
          <p:spPr>
            <a:xfrm>
              <a:off x="3599477" y="2234527"/>
              <a:ext cx="3191080" cy="1914648"/>
            </a:xfrm>
            <a:prstGeom prst="rect">
              <a:avLst/>
            </a:prstGeom>
            <a:solidFill>
              <a:srgbClr val="13C63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ea typeface="Arial"/>
                <a:cs typeface="Arial"/>
                <a:sym typeface="Arial"/>
              </a:endParaRPr>
            </a:p>
          </p:txBody>
        </p:sp>
        <p:sp>
          <p:nvSpPr>
            <p:cNvPr id="741" name="Google Shape;741;p29"/>
            <p:cNvSpPr txBox="1"/>
            <p:nvPr/>
          </p:nvSpPr>
          <p:spPr>
            <a:xfrm>
              <a:off x="3599477" y="2234527"/>
              <a:ext cx="3191080" cy="1914648"/>
            </a:xfrm>
            <a:prstGeom prst="rect">
              <a:avLst/>
            </a:prstGeom>
            <a:solidFill>
              <a:schemeClr val="accent6"/>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0" i="0" u="none" strike="noStrike" cap="none" dirty="0">
                  <a:solidFill>
                    <a:schemeClr val="lt1"/>
                  </a:solidFill>
                  <a:ea typeface="Arial"/>
                  <a:cs typeface="Arial"/>
                  <a:sym typeface="Arial"/>
                </a:rPr>
                <a:t>Interventions for stress, anxiety, burnout, work-life imbalance.</a:t>
              </a:r>
              <a:endParaRPr sz="2100" b="0" i="0" u="none" strike="noStrike" cap="none" dirty="0">
                <a:solidFill>
                  <a:schemeClr val="lt1"/>
                </a:solidFill>
                <a:ea typeface="Arial"/>
                <a:cs typeface="Arial"/>
                <a:sym typeface="Arial"/>
              </a:endParaRPr>
            </a:p>
          </p:txBody>
        </p:sp>
        <p:sp>
          <p:nvSpPr>
            <p:cNvPr id="742" name="Google Shape;742;p29"/>
            <p:cNvSpPr/>
            <p:nvPr/>
          </p:nvSpPr>
          <p:spPr>
            <a:xfrm>
              <a:off x="7109665" y="2234527"/>
              <a:ext cx="3191080" cy="1914648"/>
            </a:xfrm>
            <a:prstGeom prst="rect">
              <a:avLst/>
            </a:prstGeom>
            <a:solidFill>
              <a:srgbClr val="2441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ea typeface="Arial"/>
                <a:cs typeface="Arial"/>
                <a:sym typeface="Arial"/>
              </a:endParaRPr>
            </a:p>
          </p:txBody>
        </p:sp>
        <p:sp>
          <p:nvSpPr>
            <p:cNvPr id="743" name="Google Shape;743;p29"/>
            <p:cNvSpPr txBox="1"/>
            <p:nvPr/>
          </p:nvSpPr>
          <p:spPr>
            <a:xfrm>
              <a:off x="7109665" y="2234527"/>
              <a:ext cx="3191080" cy="1914648"/>
            </a:xfrm>
            <a:prstGeom prst="rect">
              <a:avLst/>
            </a:prstGeom>
            <a:solidFill>
              <a:schemeClr val="accent1"/>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050" b="0" i="0" u="none" strike="noStrike" cap="none" dirty="0">
                  <a:solidFill>
                    <a:schemeClr val="lt1"/>
                  </a:solidFill>
                  <a:ea typeface="Arial"/>
                  <a:cs typeface="Arial"/>
                  <a:sym typeface="Arial"/>
                </a:rPr>
                <a:t>Conflicts with colleagues, family, including (not limited to) issues around substance abuse, gambling, sex addiction, compulsive behaviors.</a:t>
              </a:r>
              <a:endParaRPr sz="2050" b="0" i="0" u="none" strike="noStrike" cap="none" dirty="0">
                <a:solidFill>
                  <a:schemeClr val="lt1"/>
                </a:solidFil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48"/>
          <p:cNvSpPr txBox="1">
            <a:spLocks noGrp="1"/>
          </p:cNvSpPr>
          <p:nvPr>
            <p:ph type="title"/>
          </p:nvPr>
        </p:nvSpPr>
        <p:spPr>
          <a:xfrm>
            <a:off x="845126" y="817418"/>
            <a:ext cx="10781723" cy="122245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en-US" dirty="0"/>
              <a:t>Scope of WVJLAP Services</a:t>
            </a:r>
          </a:p>
        </p:txBody>
      </p:sp>
      <p:sp>
        <p:nvSpPr>
          <p:cNvPr id="750" name="Google Shape;750;p48"/>
          <p:cNvSpPr txBox="1">
            <a:spLocks noGrp="1"/>
          </p:cNvSpPr>
          <p:nvPr>
            <p:ph sz="half" idx="1"/>
          </p:nvPr>
        </p:nvSpPr>
        <p:spPr>
          <a:xfrm>
            <a:off x="990600" y="1929384"/>
            <a:ext cx="5181600" cy="425196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900"/>
              </a:spcBef>
              <a:spcAft>
                <a:spcPts val="0"/>
              </a:spcAft>
              <a:buClr>
                <a:schemeClr val="dk1"/>
              </a:buClr>
              <a:buSzPct val="76271"/>
              <a:buChar char="•"/>
            </a:pPr>
            <a:r>
              <a:rPr lang="en-US" dirty="0"/>
              <a:t>Stress/Anxiety		              </a:t>
            </a:r>
            <a:endParaRPr dirty="0"/>
          </a:p>
          <a:p>
            <a:pPr marL="457200" lvl="0" indent="-342900" algn="l" rtl="0">
              <a:lnSpc>
                <a:spcPct val="100000"/>
              </a:lnSpc>
              <a:spcBef>
                <a:spcPts val="900"/>
              </a:spcBef>
              <a:spcAft>
                <a:spcPts val="0"/>
              </a:spcAft>
              <a:buClr>
                <a:schemeClr val="dk1"/>
              </a:buClr>
              <a:buSzPct val="76271"/>
              <a:buChar char="•"/>
            </a:pPr>
            <a:r>
              <a:rPr lang="en-US" dirty="0"/>
              <a:t>Retirement</a:t>
            </a:r>
            <a:endParaRPr dirty="0"/>
          </a:p>
          <a:p>
            <a:pPr marL="457200" lvl="0" indent="-342900" algn="l" rtl="0">
              <a:lnSpc>
                <a:spcPct val="100000"/>
              </a:lnSpc>
              <a:spcBef>
                <a:spcPts val="900"/>
              </a:spcBef>
              <a:spcAft>
                <a:spcPts val="0"/>
              </a:spcAft>
              <a:buClr>
                <a:schemeClr val="dk1"/>
              </a:buClr>
              <a:buSzPct val="76271"/>
              <a:buChar char="•"/>
            </a:pPr>
            <a:r>
              <a:rPr lang="en-US" dirty="0"/>
              <a:t>Burnout			                   </a:t>
            </a:r>
            <a:endParaRPr dirty="0"/>
          </a:p>
          <a:p>
            <a:pPr marL="457200" lvl="0" indent="-342900" algn="l" rtl="0">
              <a:lnSpc>
                <a:spcPct val="100000"/>
              </a:lnSpc>
              <a:spcBef>
                <a:spcPts val="900"/>
              </a:spcBef>
              <a:spcAft>
                <a:spcPts val="0"/>
              </a:spcAft>
              <a:buClr>
                <a:schemeClr val="dk1"/>
              </a:buClr>
              <a:buSzPct val="76271"/>
              <a:buChar char="•"/>
            </a:pPr>
            <a:r>
              <a:rPr lang="en-US" dirty="0"/>
              <a:t>Closing Law Practice</a:t>
            </a:r>
            <a:endParaRPr dirty="0"/>
          </a:p>
          <a:p>
            <a:pPr marL="457200" lvl="0" indent="-342900" algn="l" rtl="0">
              <a:lnSpc>
                <a:spcPct val="100000"/>
              </a:lnSpc>
              <a:spcBef>
                <a:spcPts val="900"/>
              </a:spcBef>
              <a:spcAft>
                <a:spcPts val="0"/>
              </a:spcAft>
              <a:buClr>
                <a:schemeClr val="dk1"/>
              </a:buClr>
              <a:buSzPct val="76271"/>
              <a:buChar char="•"/>
            </a:pPr>
            <a:r>
              <a:rPr lang="en-US" dirty="0"/>
              <a:t>Depression		                   </a:t>
            </a:r>
            <a:endParaRPr dirty="0"/>
          </a:p>
          <a:p>
            <a:pPr marL="457200" lvl="0" indent="-342900" algn="l" rtl="0">
              <a:lnSpc>
                <a:spcPct val="100000"/>
              </a:lnSpc>
              <a:spcBef>
                <a:spcPts val="900"/>
              </a:spcBef>
              <a:spcAft>
                <a:spcPts val="0"/>
              </a:spcAft>
              <a:buClr>
                <a:schemeClr val="dk1"/>
              </a:buClr>
              <a:buSzPct val="76271"/>
              <a:buChar char="•"/>
            </a:pPr>
            <a:r>
              <a:rPr lang="en-US" dirty="0"/>
              <a:t>Work-Life Imbalance </a:t>
            </a:r>
            <a:endParaRPr dirty="0"/>
          </a:p>
          <a:p>
            <a:pPr marL="457200" lvl="0" indent="-342900" algn="l" rtl="0">
              <a:lnSpc>
                <a:spcPct val="100000"/>
              </a:lnSpc>
              <a:spcBef>
                <a:spcPts val="900"/>
              </a:spcBef>
              <a:spcAft>
                <a:spcPts val="0"/>
              </a:spcAft>
              <a:buClr>
                <a:schemeClr val="dk1"/>
              </a:buClr>
              <a:buSzPct val="76271"/>
              <a:buChar char="•"/>
            </a:pPr>
            <a:r>
              <a:rPr lang="en-US" dirty="0"/>
              <a:t>Substance Use including Alcoholism	        </a:t>
            </a:r>
            <a:endParaRPr i="1" dirty="0"/>
          </a:p>
        </p:txBody>
      </p:sp>
      <p:sp>
        <p:nvSpPr>
          <p:cNvPr id="751" name="Google Shape;751;p48"/>
          <p:cNvSpPr txBox="1">
            <a:spLocks noGrp="1"/>
          </p:cNvSpPr>
          <p:nvPr>
            <p:ph sz="half" idx="2"/>
          </p:nvPr>
        </p:nvSpPr>
        <p:spPr>
          <a:xfrm>
            <a:off x="6387337" y="1929384"/>
            <a:ext cx="5239512" cy="339547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900"/>
              </a:spcBef>
              <a:spcAft>
                <a:spcPts val="0"/>
              </a:spcAft>
              <a:buClr>
                <a:schemeClr val="dk1"/>
              </a:buClr>
              <a:buSzPct val="75000"/>
              <a:buChar char="•"/>
            </a:pPr>
            <a:r>
              <a:rPr lang="en-US" dirty="0"/>
              <a:t>Co-dependency               </a:t>
            </a:r>
            <a:endParaRPr dirty="0"/>
          </a:p>
          <a:p>
            <a:pPr marL="457200" lvl="0" indent="-342900" algn="l" rtl="0">
              <a:lnSpc>
                <a:spcPct val="100000"/>
              </a:lnSpc>
              <a:spcBef>
                <a:spcPts val="900"/>
              </a:spcBef>
              <a:spcAft>
                <a:spcPts val="0"/>
              </a:spcAft>
              <a:buClr>
                <a:schemeClr val="dk1"/>
              </a:buClr>
              <a:buSzPct val="75000"/>
              <a:buChar char="•"/>
            </a:pPr>
            <a:r>
              <a:rPr lang="en-US" dirty="0"/>
              <a:t>Sex Addiction</a:t>
            </a:r>
            <a:endParaRPr dirty="0"/>
          </a:p>
          <a:p>
            <a:pPr marL="457200" lvl="0" indent="-342900" algn="l" rtl="0">
              <a:lnSpc>
                <a:spcPct val="100000"/>
              </a:lnSpc>
              <a:spcBef>
                <a:spcPts val="900"/>
              </a:spcBef>
              <a:spcAft>
                <a:spcPts val="0"/>
              </a:spcAft>
              <a:buClr>
                <a:schemeClr val="dk1"/>
              </a:buClr>
              <a:buSzPct val="75000"/>
              <a:buChar char="•"/>
            </a:pPr>
            <a:r>
              <a:rPr lang="en-US" dirty="0"/>
              <a:t>Grief				                   </a:t>
            </a:r>
            <a:endParaRPr dirty="0"/>
          </a:p>
          <a:p>
            <a:pPr marL="457200" lvl="0" indent="-342900" algn="l" rtl="0">
              <a:lnSpc>
                <a:spcPct val="100000"/>
              </a:lnSpc>
              <a:spcBef>
                <a:spcPts val="900"/>
              </a:spcBef>
              <a:spcAft>
                <a:spcPts val="0"/>
              </a:spcAft>
              <a:buClr>
                <a:schemeClr val="dk1"/>
              </a:buClr>
              <a:buSzPct val="75000"/>
              <a:buChar char="•"/>
            </a:pPr>
            <a:r>
              <a:rPr lang="en-US" dirty="0"/>
              <a:t>Gambling</a:t>
            </a:r>
            <a:endParaRPr dirty="0"/>
          </a:p>
          <a:p>
            <a:pPr marL="457200" lvl="0" indent="-342900" algn="l" rtl="0">
              <a:lnSpc>
                <a:spcPct val="100000"/>
              </a:lnSpc>
              <a:spcBef>
                <a:spcPts val="900"/>
              </a:spcBef>
              <a:spcAft>
                <a:spcPts val="0"/>
              </a:spcAft>
              <a:buClr>
                <a:schemeClr val="dk1"/>
              </a:buClr>
              <a:buSzPct val="75000"/>
              <a:buChar char="•"/>
            </a:pPr>
            <a:r>
              <a:rPr lang="en-US" dirty="0"/>
              <a:t>Trauma			                   </a:t>
            </a:r>
            <a:endParaRPr dirty="0"/>
          </a:p>
          <a:p>
            <a:pPr marL="457200" lvl="0" indent="-342900" algn="l" rtl="0">
              <a:lnSpc>
                <a:spcPct val="100000"/>
              </a:lnSpc>
              <a:spcBef>
                <a:spcPts val="900"/>
              </a:spcBef>
              <a:spcAft>
                <a:spcPts val="0"/>
              </a:spcAft>
              <a:buClr>
                <a:schemeClr val="dk1"/>
              </a:buClr>
              <a:buSzPct val="75000"/>
              <a:buChar char="•"/>
            </a:pPr>
            <a:r>
              <a:rPr lang="en-US" dirty="0"/>
              <a:t>Compulsive Behaviors</a:t>
            </a:r>
            <a:endParaRPr dirty="0"/>
          </a:p>
          <a:p>
            <a:pPr marL="457200" lvl="0" indent="-342900" algn="l" rtl="0">
              <a:lnSpc>
                <a:spcPct val="100000"/>
              </a:lnSpc>
              <a:spcBef>
                <a:spcPts val="900"/>
              </a:spcBef>
              <a:spcAft>
                <a:spcPts val="0"/>
              </a:spcAft>
              <a:buClr>
                <a:schemeClr val="dk1"/>
              </a:buClr>
              <a:buSzPct val="75000"/>
              <a:buChar char="•"/>
            </a:pPr>
            <a:r>
              <a:rPr lang="en-US" dirty="0"/>
              <a:t>Conflicts with Colleagues or Family   </a:t>
            </a:r>
            <a:endParaRPr dirty="0"/>
          </a:p>
        </p:txBody>
      </p:sp>
      <p:sp>
        <p:nvSpPr>
          <p:cNvPr id="752" name="Google Shape;752;p48"/>
          <p:cNvSpPr txBox="1"/>
          <p:nvPr/>
        </p:nvSpPr>
        <p:spPr>
          <a:xfrm>
            <a:off x="1878837" y="6334780"/>
            <a:ext cx="9017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399932"/>
                </a:solidFill>
                <a:latin typeface="Arial"/>
                <a:ea typeface="Arial"/>
                <a:cs typeface="Arial"/>
                <a:sym typeface="Arial"/>
              </a:rPr>
              <a:t>WVJLAP can help – </a:t>
            </a:r>
            <a:r>
              <a:rPr lang="en-US" sz="2800" b="0" i="1" u="none" strike="noStrike" cap="none" dirty="0">
                <a:solidFill>
                  <a:srgbClr val="399932"/>
                </a:solidFill>
                <a:latin typeface="Arial"/>
                <a:ea typeface="Arial"/>
                <a:cs typeface="Arial"/>
                <a:sym typeface="Arial"/>
              </a:rPr>
              <a:t>No Problem Too Big or Too Small</a:t>
            </a:r>
            <a:endParaRPr sz="2800" b="0" i="0" u="none" strike="noStrike" cap="none" dirty="0">
              <a:solidFill>
                <a:srgbClr val="39993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9"/>
          <p:cNvSpPr txBox="1">
            <a:spLocks noGrp="1"/>
          </p:cNvSpPr>
          <p:nvPr>
            <p:ph type="title"/>
          </p:nvPr>
        </p:nvSpPr>
        <p:spPr>
          <a:xfrm>
            <a:off x="635000" y="573962"/>
            <a:ext cx="9714345" cy="137476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sz="5400" dirty="0"/>
              <a:t>Services of WVJLAP</a:t>
            </a:r>
            <a:endParaRPr sz="2800" dirty="0"/>
          </a:p>
        </p:txBody>
      </p:sp>
      <p:grpSp>
        <p:nvGrpSpPr>
          <p:cNvPr id="759" name="Google Shape;759;p49"/>
          <p:cNvGrpSpPr/>
          <p:nvPr/>
        </p:nvGrpSpPr>
        <p:grpSpPr>
          <a:xfrm>
            <a:off x="865527" y="2052818"/>
            <a:ext cx="10706879" cy="4331779"/>
            <a:chOff x="436037" y="1765"/>
            <a:chExt cx="9313324" cy="4331779"/>
          </a:xfrm>
          <a:solidFill>
            <a:schemeClr val="accent6"/>
          </a:solidFill>
        </p:grpSpPr>
        <p:sp>
          <p:nvSpPr>
            <p:cNvPr id="760" name="Google Shape;760;p49"/>
            <p:cNvSpPr/>
            <p:nvPr/>
          </p:nvSpPr>
          <p:spPr>
            <a:xfrm>
              <a:off x="436037" y="1765"/>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1" name="Google Shape;761;p49"/>
            <p:cNvSpPr txBox="1"/>
            <p:nvPr/>
          </p:nvSpPr>
          <p:spPr>
            <a:xfrm>
              <a:off x="436037" y="1765"/>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2700" b="0" i="0" u="none" strike="noStrike" cap="none" dirty="0">
                  <a:solidFill>
                    <a:schemeClr val="lt1"/>
                  </a:solidFill>
                  <a:ea typeface="Arial"/>
                  <a:cs typeface="Arial"/>
                  <a:sym typeface="Arial"/>
                </a:rPr>
                <a:t>Consultation</a:t>
              </a:r>
              <a:endParaRPr dirty="0"/>
            </a:p>
          </p:txBody>
        </p:sp>
        <p:sp>
          <p:nvSpPr>
            <p:cNvPr id="762" name="Google Shape;762;p49"/>
            <p:cNvSpPr/>
            <p:nvPr/>
          </p:nvSpPr>
          <p:spPr>
            <a:xfrm>
              <a:off x="2818516" y="1765"/>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3" name="Google Shape;763;p49"/>
            <p:cNvSpPr txBox="1"/>
            <p:nvPr/>
          </p:nvSpPr>
          <p:spPr>
            <a:xfrm>
              <a:off x="2818516" y="1765"/>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2700" b="0" i="0" u="none" strike="noStrike" cap="none" dirty="0">
                  <a:solidFill>
                    <a:schemeClr val="lt1"/>
                  </a:solidFill>
                  <a:ea typeface="Arial"/>
                  <a:cs typeface="Arial"/>
                  <a:sym typeface="Arial"/>
                </a:rPr>
                <a:t>Education</a:t>
              </a:r>
              <a:endParaRPr dirty="0"/>
            </a:p>
          </p:txBody>
        </p:sp>
        <p:sp>
          <p:nvSpPr>
            <p:cNvPr id="764" name="Google Shape;764;p49"/>
            <p:cNvSpPr/>
            <p:nvPr/>
          </p:nvSpPr>
          <p:spPr>
            <a:xfrm>
              <a:off x="5200994" y="1765"/>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49"/>
            <p:cNvSpPr txBox="1"/>
            <p:nvPr/>
          </p:nvSpPr>
          <p:spPr>
            <a:xfrm>
              <a:off x="5200994" y="1765"/>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2700" b="0" i="0" u="none" strike="noStrike" cap="none" dirty="0">
                  <a:solidFill>
                    <a:schemeClr val="lt1"/>
                  </a:solidFill>
                  <a:ea typeface="Arial"/>
                  <a:cs typeface="Arial"/>
                  <a:sym typeface="Arial"/>
                </a:rPr>
                <a:t>Intervention</a:t>
              </a:r>
              <a:endParaRPr dirty="0"/>
            </a:p>
          </p:txBody>
        </p:sp>
        <p:sp>
          <p:nvSpPr>
            <p:cNvPr id="766" name="Google Shape;766;p49"/>
            <p:cNvSpPr/>
            <p:nvPr/>
          </p:nvSpPr>
          <p:spPr>
            <a:xfrm>
              <a:off x="7583472" y="1765"/>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7" name="Google Shape;767;p49"/>
            <p:cNvSpPr txBox="1"/>
            <p:nvPr/>
          </p:nvSpPr>
          <p:spPr>
            <a:xfrm>
              <a:off x="7583472" y="1765"/>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2700" b="0" i="0" u="none" strike="noStrike" cap="none" dirty="0">
                  <a:solidFill>
                    <a:schemeClr val="lt1"/>
                  </a:solidFill>
                  <a:ea typeface="Arial"/>
                  <a:cs typeface="Arial"/>
                  <a:sym typeface="Arial"/>
                </a:rPr>
                <a:t>Assessment </a:t>
              </a:r>
              <a:endParaRPr dirty="0"/>
            </a:p>
          </p:txBody>
        </p:sp>
        <p:sp>
          <p:nvSpPr>
            <p:cNvPr id="768" name="Google Shape;768;p49"/>
            <p:cNvSpPr/>
            <p:nvPr/>
          </p:nvSpPr>
          <p:spPr>
            <a:xfrm>
              <a:off x="436037" y="1517888"/>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9" name="Google Shape;769;p49"/>
            <p:cNvSpPr txBox="1"/>
            <p:nvPr/>
          </p:nvSpPr>
          <p:spPr>
            <a:xfrm>
              <a:off x="436037" y="1517888"/>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2700" b="0" i="0" u="none" strike="noStrike" cap="none" dirty="0">
                  <a:solidFill>
                    <a:schemeClr val="lt1"/>
                  </a:solidFill>
                  <a:ea typeface="Arial"/>
                  <a:cs typeface="Arial"/>
                  <a:sym typeface="Arial"/>
                </a:rPr>
                <a:t>Referral</a:t>
              </a:r>
              <a:endParaRPr dirty="0"/>
            </a:p>
          </p:txBody>
        </p:sp>
        <p:sp>
          <p:nvSpPr>
            <p:cNvPr id="770" name="Google Shape;770;p49"/>
            <p:cNvSpPr/>
            <p:nvPr/>
          </p:nvSpPr>
          <p:spPr>
            <a:xfrm>
              <a:off x="2818516" y="1517888"/>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1" name="Google Shape;771;p49"/>
            <p:cNvSpPr txBox="1"/>
            <p:nvPr/>
          </p:nvSpPr>
          <p:spPr>
            <a:xfrm>
              <a:off x="2818516" y="1517888"/>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2700" b="0" i="0" u="none" strike="noStrike" cap="none" dirty="0">
                  <a:solidFill>
                    <a:schemeClr val="lt1"/>
                  </a:solidFill>
                  <a:ea typeface="Arial"/>
                  <a:cs typeface="Arial"/>
                  <a:sym typeface="Arial"/>
                </a:rPr>
                <a:t>Peer Assistance</a:t>
              </a:r>
              <a:endParaRPr dirty="0"/>
            </a:p>
          </p:txBody>
        </p:sp>
        <p:sp>
          <p:nvSpPr>
            <p:cNvPr id="772" name="Google Shape;772;p49"/>
            <p:cNvSpPr/>
            <p:nvPr/>
          </p:nvSpPr>
          <p:spPr>
            <a:xfrm>
              <a:off x="5200994" y="1517888"/>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3" name="Google Shape;773;p49"/>
            <p:cNvSpPr txBox="1"/>
            <p:nvPr/>
          </p:nvSpPr>
          <p:spPr>
            <a:xfrm>
              <a:off x="5200994" y="1517888"/>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2700" b="0" i="0" u="none" strike="noStrike" cap="none" dirty="0">
                  <a:solidFill>
                    <a:schemeClr val="lt1"/>
                  </a:solidFill>
                  <a:ea typeface="Arial"/>
                  <a:cs typeface="Arial"/>
                  <a:sym typeface="Arial"/>
                </a:rPr>
                <a:t>Lawyer Support Groups</a:t>
              </a:r>
              <a:endParaRPr dirty="0"/>
            </a:p>
          </p:txBody>
        </p:sp>
        <p:sp>
          <p:nvSpPr>
            <p:cNvPr id="774" name="Google Shape;774;p49"/>
            <p:cNvSpPr/>
            <p:nvPr/>
          </p:nvSpPr>
          <p:spPr>
            <a:xfrm>
              <a:off x="7583472" y="1517888"/>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5" name="Google Shape;775;p49"/>
            <p:cNvSpPr txBox="1"/>
            <p:nvPr/>
          </p:nvSpPr>
          <p:spPr>
            <a:xfrm>
              <a:off x="7583472" y="1517888"/>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2700" b="0" i="0" u="none" strike="noStrike" cap="none" dirty="0">
                  <a:solidFill>
                    <a:schemeClr val="lt1"/>
                  </a:solidFill>
                  <a:ea typeface="Arial"/>
                  <a:cs typeface="Arial"/>
                  <a:sym typeface="Arial"/>
                </a:rPr>
                <a:t>Monitoring </a:t>
              </a:r>
              <a:endParaRPr dirty="0"/>
            </a:p>
          </p:txBody>
        </p:sp>
        <p:sp>
          <p:nvSpPr>
            <p:cNvPr id="776" name="Google Shape;776;p49"/>
            <p:cNvSpPr/>
            <p:nvPr/>
          </p:nvSpPr>
          <p:spPr>
            <a:xfrm>
              <a:off x="4009755" y="3034011"/>
              <a:ext cx="2165889" cy="1299533"/>
            </a:xfrm>
            <a:prstGeom prst="rect">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7" name="Google Shape;777;p49"/>
            <p:cNvSpPr txBox="1"/>
            <p:nvPr/>
          </p:nvSpPr>
          <p:spPr>
            <a:xfrm>
              <a:off x="4009755" y="3034011"/>
              <a:ext cx="2165889" cy="1299533"/>
            </a:xfrm>
            <a:prstGeom prst="rect">
              <a:avLst/>
            </a:prstGeom>
            <a:grp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2700" b="0" i="0" u="none" strike="noStrike" cap="none" dirty="0">
                  <a:solidFill>
                    <a:schemeClr val="lt1"/>
                  </a:solidFill>
                  <a:ea typeface="Arial"/>
                  <a:cs typeface="Arial"/>
                  <a:sym typeface="Arial"/>
                </a:rPr>
                <a:t>Advocacy </a:t>
              </a:r>
              <a:endParaRPr dirty="0"/>
            </a:p>
          </p:txBody>
        </p:sp>
      </p:gr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781"/>
        <p:cNvGrpSpPr/>
        <p:nvPr/>
      </p:nvGrpSpPr>
      <p:grpSpPr>
        <a:xfrm>
          <a:off x="0" y="0"/>
          <a:ext cx="0" cy="0"/>
          <a:chOff x="0" y="0"/>
          <a:chExt cx="0" cy="0"/>
        </a:xfrm>
      </p:grpSpPr>
      <p:sp useBgFill="1">
        <p:nvSpPr>
          <p:cNvPr id="789" name="Rectangle 788">
            <a:extLst>
              <a:ext uri="{FF2B5EF4-FFF2-40B4-BE49-F238E27FC236}">
                <a16:creationId xmlns:a16="http://schemas.microsoft.com/office/drawing/2014/main" id="{9F0B1846-6CE5-47AE-B0D0-7202A39CEF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Google Shape;782;p30"/>
          <p:cNvSpPr txBox="1">
            <a:spLocks noGrp="1"/>
          </p:cNvSpPr>
          <p:nvPr>
            <p:ph type="title"/>
          </p:nvPr>
        </p:nvSpPr>
        <p:spPr>
          <a:xfrm>
            <a:off x="521208" y="908006"/>
            <a:ext cx="3503409" cy="507017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000"/>
              <a:buFont typeface="Arial"/>
              <a:buNone/>
            </a:pPr>
            <a:r>
              <a:rPr lang="en-US" dirty="0"/>
              <a:t>Mission of WVJLAP	</a:t>
            </a:r>
            <a:endParaRPr lang="en-US"/>
          </a:p>
        </p:txBody>
      </p:sp>
      <p:cxnSp>
        <p:nvCxnSpPr>
          <p:cNvPr id="791" name="Straight Connector 790">
            <a:extLst>
              <a:ext uri="{FF2B5EF4-FFF2-40B4-BE49-F238E27FC236}">
                <a16:creationId xmlns:a16="http://schemas.microsoft.com/office/drawing/2014/main" id="{4B706659-8817-44F5-87F5-B7804F1CBE9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6286500"/>
            <a:ext cx="11048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a:extLst>
              <a:ext uri="{FF2B5EF4-FFF2-40B4-BE49-F238E27FC236}">
                <a16:creationId xmlns:a16="http://schemas.microsoft.com/office/drawing/2014/main" id="{CE7E0E66-59D6-4A3A-B1A2-84B9078432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a:extLst>
              <a:ext uri="{FF2B5EF4-FFF2-40B4-BE49-F238E27FC236}">
                <a16:creationId xmlns:a16="http://schemas.microsoft.com/office/drawing/2014/main" id="{C64F6F91-27E3-4BF5-9BD7-E5923D27CC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48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85" name="Google Shape;783;p30">
            <a:extLst>
              <a:ext uri="{FF2B5EF4-FFF2-40B4-BE49-F238E27FC236}">
                <a16:creationId xmlns:a16="http://schemas.microsoft.com/office/drawing/2014/main" id="{CC11A18A-4139-85A5-043B-BC3021237A4E}"/>
              </a:ext>
            </a:extLst>
          </p:cNvPr>
          <p:cNvGraphicFramePr>
            <a:graphicFrameLocks noGrp="1"/>
          </p:cNvGraphicFramePr>
          <p:nvPr>
            <p:ph idx="1"/>
            <p:extLst>
              <p:ext uri="{D42A27DB-BD31-4B8C-83A1-F6EECF244321}">
                <p14:modId xmlns:p14="http://schemas.microsoft.com/office/powerpoint/2010/main" val="340868837"/>
              </p:ext>
            </p:extLst>
          </p:nvPr>
        </p:nvGraphicFramePr>
        <p:xfrm>
          <a:off x="4814585" y="571499"/>
          <a:ext cx="6817028" cy="5714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3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789" name="Google Shape;789;p31"/>
          <p:cNvSpPr txBox="1">
            <a:spLocks noGrp="1"/>
          </p:cNvSpPr>
          <p:nvPr>
            <p:ph type="title"/>
          </p:nvPr>
        </p:nvSpPr>
        <p:spPr>
          <a:xfrm>
            <a:off x="565150" y="665019"/>
            <a:ext cx="10659288" cy="137485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Arial"/>
              <a:buNone/>
            </a:pPr>
            <a:r>
              <a:rPr lang="en-US" dirty="0"/>
              <a:t>How to Get Help:  All Calls are Confidential</a:t>
            </a:r>
            <a:endParaRPr dirty="0"/>
          </a:p>
        </p:txBody>
      </p:sp>
      <p:cxnSp>
        <p:nvCxnSpPr>
          <p:cNvPr id="790" name="Google Shape;790;p31"/>
          <p:cNvCxnSpPr/>
          <p:nvPr/>
        </p:nvCxnSpPr>
        <p:spPr>
          <a:xfrm>
            <a:off x="565150" y="6087110"/>
            <a:ext cx="11058344" cy="0"/>
          </a:xfrm>
          <a:prstGeom prst="straightConnector1">
            <a:avLst/>
          </a:prstGeom>
          <a:noFill/>
          <a:ln w="12700" cap="flat" cmpd="sng">
            <a:solidFill>
              <a:srgbClr val="A5A5A5"/>
            </a:solidFill>
            <a:prstDash val="solid"/>
            <a:miter lim="800000"/>
            <a:headEnd type="none" w="sm" len="sm"/>
            <a:tailEnd type="none" w="sm" len="sm"/>
          </a:ln>
        </p:spPr>
      </p:cxnSp>
      <p:grpSp>
        <p:nvGrpSpPr>
          <p:cNvPr id="791" name="Google Shape;791;p31"/>
          <p:cNvGrpSpPr/>
          <p:nvPr/>
        </p:nvGrpSpPr>
        <p:grpSpPr>
          <a:xfrm>
            <a:off x="967561" y="2017297"/>
            <a:ext cx="10249786" cy="2684818"/>
            <a:chOff x="0" y="793162"/>
            <a:chExt cx="10249786" cy="2134838"/>
          </a:xfrm>
          <a:solidFill>
            <a:schemeClr val="accent6">
              <a:lumMod val="75000"/>
            </a:schemeClr>
          </a:solidFill>
        </p:grpSpPr>
        <p:sp>
          <p:nvSpPr>
            <p:cNvPr id="792" name="Google Shape;792;p31"/>
            <p:cNvSpPr/>
            <p:nvPr/>
          </p:nvSpPr>
          <p:spPr>
            <a:xfrm>
              <a:off x="0" y="793162"/>
              <a:ext cx="2882752" cy="1830547"/>
            </a:xfrm>
            <a:prstGeom prst="roundRect">
              <a:avLst>
                <a:gd name="adj" fmla="val 10000"/>
              </a:avLst>
            </a:prstGeom>
            <a:grpFill/>
            <a:ln w="9525" cap="flat" cmpd="sng">
              <a:solidFill>
                <a:schemeClr val="tx2">
                  <a:lumMod val="75000"/>
                  <a:lumOff val="25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793" name="Google Shape;793;p31"/>
            <p:cNvSpPr/>
            <p:nvPr/>
          </p:nvSpPr>
          <p:spPr>
            <a:xfrm>
              <a:off x="320305" y="1097453"/>
              <a:ext cx="2882752" cy="1830547"/>
            </a:xfrm>
            <a:prstGeom prst="roundRect">
              <a:avLst>
                <a:gd name="adj" fmla="val 10000"/>
              </a:avLst>
            </a:prstGeom>
            <a:grpFill/>
            <a:ln w="9525" cap="flat" cmpd="sng">
              <a:solidFill>
                <a:schemeClr val="tx2">
                  <a:lumMod val="75000"/>
                  <a:lumOff val="25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794" name="Google Shape;794;p31"/>
            <p:cNvSpPr txBox="1"/>
            <p:nvPr/>
          </p:nvSpPr>
          <p:spPr>
            <a:xfrm>
              <a:off x="373920" y="1151068"/>
              <a:ext cx="2775522" cy="1723317"/>
            </a:xfrm>
            <a:prstGeom prst="rect">
              <a:avLst/>
            </a:prstGeom>
            <a:grpFill/>
            <a:ln w="9525" cap="flat" cmpd="sng">
              <a:solidFill>
                <a:schemeClr val="tx2">
                  <a:lumMod val="75000"/>
                  <a:lumOff val="25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400" b="0" i="0" u="none" strike="noStrike" cap="none" dirty="0">
                  <a:solidFill>
                    <a:schemeClr val="bg1"/>
                  </a:solidFill>
                  <a:latin typeface="+mj-lt"/>
                  <a:ea typeface="Arial"/>
                  <a:cs typeface="Arial"/>
                  <a:sym typeface="Arial"/>
                </a:rPr>
                <a:t>Self-Referral</a:t>
              </a:r>
              <a:endParaRPr sz="3400" b="0" i="0" u="none" strike="noStrike" cap="none" dirty="0">
                <a:solidFill>
                  <a:schemeClr val="bg1"/>
                </a:solidFill>
                <a:latin typeface="+mj-lt"/>
                <a:ea typeface="Arial"/>
                <a:cs typeface="Arial"/>
                <a:sym typeface="Arial"/>
              </a:endParaRPr>
            </a:p>
          </p:txBody>
        </p:sp>
        <p:sp>
          <p:nvSpPr>
            <p:cNvPr id="795" name="Google Shape;795;p31"/>
            <p:cNvSpPr/>
            <p:nvPr/>
          </p:nvSpPr>
          <p:spPr>
            <a:xfrm>
              <a:off x="3523364" y="793162"/>
              <a:ext cx="2882752" cy="1830547"/>
            </a:xfrm>
            <a:prstGeom prst="roundRect">
              <a:avLst>
                <a:gd name="adj" fmla="val 10000"/>
              </a:avLst>
            </a:prstGeom>
            <a:grpFill/>
            <a:ln w="9525" cap="flat" cmpd="sng">
              <a:solidFill>
                <a:schemeClr val="tx2">
                  <a:lumMod val="75000"/>
                  <a:lumOff val="25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796" name="Google Shape;796;p31"/>
            <p:cNvSpPr/>
            <p:nvPr/>
          </p:nvSpPr>
          <p:spPr>
            <a:xfrm>
              <a:off x="3843670" y="1097453"/>
              <a:ext cx="2882752" cy="1830547"/>
            </a:xfrm>
            <a:prstGeom prst="roundRect">
              <a:avLst>
                <a:gd name="adj" fmla="val 10000"/>
              </a:avLst>
            </a:prstGeom>
            <a:grpFill/>
            <a:ln w="9525" cap="flat" cmpd="sng">
              <a:solidFill>
                <a:schemeClr val="tx2">
                  <a:lumMod val="75000"/>
                  <a:lumOff val="25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797" name="Google Shape;797;p31"/>
            <p:cNvSpPr txBox="1"/>
            <p:nvPr/>
          </p:nvSpPr>
          <p:spPr>
            <a:xfrm>
              <a:off x="3897285" y="1151068"/>
              <a:ext cx="2775522" cy="1723317"/>
            </a:xfrm>
            <a:prstGeom prst="rect">
              <a:avLst/>
            </a:prstGeom>
            <a:grpFill/>
            <a:ln w="9525" cap="flat" cmpd="sng">
              <a:solidFill>
                <a:schemeClr val="tx2">
                  <a:lumMod val="75000"/>
                  <a:lumOff val="25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400" b="0" i="0" u="none" strike="noStrike" cap="none" dirty="0">
                  <a:solidFill>
                    <a:schemeClr val="bg1"/>
                  </a:solidFill>
                  <a:latin typeface="+mj-lt"/>
                  <a:ea typeface="Arial"/>
                  <a:cs typeface="Arial"/>
                  <a:sym typeface="Arial"/>
                </a:rPr>
                <a:t>Third-Party Referral</a:t>
              </a:r>
              <a:endParaRPr sz="3400" b="0" i="0" u="none" strike="noStrike" cap="none" dirty="0">
                <a:solidFill>
                  <a:schemeClr val="bg1"/>
                </a:solidFill>
                <a:latin typeface="+mj-lt"/>
                <a:ea typeface="Arial"/>
                <a:cs typeface="Arial"/>
                <a:sym typeface="Arial"/>
              </a:endParaRPr>
            </a:p>
          </p:txBody>
        </p:sp>
        <p:sp>
          <p:nvSpPr>
            <p:cNvPr id="798" name="Google Shape;798;p31"/>
            <p:cNvSpPr/>
            <p:nvPr/>
          </p:nvSpPr>
          <p:spPr>
            <a:xfrm>
              <a:off x="7046728" y="793162"/>
              <a:ext cx="2882752" cy="1830547"/>
            </a:xfrm>
            <a:prstGeom prst="roundRect">
              <a:avLst>
                <a:gd name="adj" fmla="val 10000"/>
              </a:avLst>
            </a:prstGeom>
            <a:grpFill/>
            <a:ln w="9525" cap="flat" cmpd="sng">
              <a:solidFill>
                <a:schemeClr val="tx2">
                  <a:lumMod val="75000"/>
                  <a:lumOff val="25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799" name="Google Shape;799;p31"/>
            <p:cNvSpPr/>
            <p:nvPr/>
          </p:nvSpPr>
          <p:spPr>
            <a:xfrm>
              <a:off x="7367034" y="1097453"/>
              <a:ext cx="2882752" cy="1830547"/>
            </a:xfrm>
            <a:prstGeom prst="roundRect">
              <a:avLst>
                <a:gd name="adj" fmla="val 10000"/>
              </a:avLst>
            </a:prstGeom>
            <a:grpFill/>
            <a:ln w="9525" cap="flat" cmpd="sng">
              <a:solidFill>
                <a:schemeClr val="tx2">
                  <a:lumMod val="75000"/>
                  <a:lumOff val="25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800" name="Google Shape;800;p31"/>
            <p:cNvSpPr txBox="1"/>
            <p:nvPr/>
          </p:nvSpPr>
          <p:spPr>
            <a:xfrm>
              <a:off x="7420649" y="1151068"/>
              <a:ext cx="2775522" cy="1723317"/>
            </a:xfrm>
            <a:prstGeom prst="rect">
              <a:avLst/>
            </a:prstGeom>
            <a:grpFill/>
            <a:ln w="9525" cap="flat" cmpd="sng">
              <a:solidFill>
                <a:schemeClr val="tx2">
                  <a:lumMod val="75000"/>
                  <a:lumOff val="25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400" b="0" i="0" u="none" strike="noStrike" cap="none" dirty="0">
                  <a:solidFill>
                    <a:schemeClr val="bg1"/>
                  </a:solidFill>
                  <a:latin typeface="+mj-lt"/>
                  <a:ea typeface="Arial"/>
                  <a:cs typeface="Arial"/>
                  <a:sym typeface="Arial"/>
                </a:rPr>
                <a:t>Disciplinary Referral</a:t>
              </a:r>
              <a:endParaRPr sz="3400" b="0" i="0" u="none" strike="noStrike" cap="none" dirty="0">
                <a:solidFill>
                  <a:schemeClr val="bg1"/>
                </a:solidFill>
                <a:latin typeface="+mj-lt"/>
                <a:ea typeface="Arial"/>
                <a:cs typeface="Arial"/>
                <a:sym typeface="Arial"/>
              </a:endParaRPr>
            </a:p>
          </p:txBody>
        </p:sp>
      </p:grpSp>
      <p:sp>
        <p:nvSpPr>
          <p:cNvPr id="801" name="Google Shape;801;p31"/>
          <p:cNvSpPr/>
          <p:nvPr/>
        </p:nvSpPr>
        <p:spPr>
          <a:xfrm>
            <a:off x="3371902" y="5163780"/>
            <a:ext cx="544110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i="0" u="none" strike="noStrik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a:ea typeface="Arial"/>
                <a:cs typeface="Arial"/>
                <a:sym typeface="Arial"/>
              </a:rPr>
              <a:t>(304) 553-7232</a:t>
            </a:r>
            <a:endParaRPr sz="1400" i="0" u="none" strike="noStrik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cxnSp>
        <p:nvCxnSpPr>
          <p:cNvPr id="832" name="Google Shape;832;p32"/>
          <p:cNvCxnSpPr/>
          <p:nvPr/>
        </p:nvCxnSpPr>
        <p:spPr>
          <a:xfrm>
            <a:off x="565150" y="6087110"/>
            <a:ext cx="5066001" cy="0"/>
          </a:xfrm>
          <a:prstGeom prst="straightConnector1">
            <a:avLst/>
          </a:prstGeom>
          <a:noFill/>
          <a:ln w="12700" cap="flat" cmpd="sng">
            <a:solidFill>
              <a:srgbClr val="A5A5A5"/>
            </a:solidFill>
            <a:prstDash val="solid"/>
            <a:miter lim="800000"/>
            <a:headEnd type="none" w="sm" len="sm"/>
            <a:tailEnd type="none" w="sm" len="sm"/>
          </a:ln>
        </p:spPr>
      </p:cxnSp>
      <p:sp>
        <p:nvSpPr>
          <p:cNvPr id="833" name="Google Shape;833;p32"/>
          <p:cNvSpPr/>
          <p:nvPr/>
        </p:nvSpPr>
        <p:spPr>
          <a:xfrm>
            <a:off x="0" y="33251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834" name="Google Shape;834;p32"/>
          <p:cNvSpPr txBox="1">
            <a:spLocks noGrp="1"/>
          </p:cNvSpPr>
          <p:nvPr>
            <p:ph type="title"/>
          </p:nvPr>
        </p:nvSpPr>
        <p:spPr>
          <a:xfrm>
            <a:off x="565150" y="1099583"/>
            <a:ext cx="4583287" cy="25351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09427"/>
              </a:buClr>
              <a:buSzPts val="3000"/>
              <a:buFont typeface="Arial"/>
              <a:buNone/>
            </a:pPr>
            <a:r>
              <a:rPr lang="en-US" sz="3000" dirty="0">
                <a:solidFill>
                  <a:srgbClr val="399932"/>
                </a:solidFill>
              </a:rPr>
              <a:t>Support for success in and out of the practice – WVJLAP can help!</a:t>
            </a:r>
            <a:endParaRPr dirty="0">
              <a:solidFill>
                <a:srgbClr val="399932"/>
              </a:solidFill>
            </a:endParaRPr>
          </a:p>
        </p:txBody>
      </p:sp>
      <p:sp>
        <p:nvSpPr>
          <p:cNvPr id="835" name="Google Shape;835;p32"/>
          <p:cNvSpPr txBox="1">
            <a:spLocks noGrp="1"/>
          </p:cNvSpPr>
          <p:nvPr>
            <p:ph type="body" idx="1"/>
          </p:nvPr>
        </p:nvSpPr>
        <p:spPr>
          <a:xfrm>
            <a:off x="565150" y="3200405"/>
            <a:ext cx="4353214" cy="255801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000"/>
              <a:buNone/>
            </a:pPr>
            <a:r>
              <a:rPr lang="en-US" b="1" dirty="0">
                <a:solidFill>
                  <a:schemeClr val="dk1"/>
                </a:solidFill>
              </a:rPr>
              <a:t>Call JLAP for help, to find and create balance in your own work life, or support and promote balance in others. </a:t>
            </a:r>
            <a:endParaRPr sz="2800" dirty="0"/>
          </a:p>
          <a:p>
            <a:pPr marL="0" lvl="0" indent="0" algn="l" rtl="0">
              <a:lnSpc>
                <a:spcPct val="100000"/>
              </a:lnSpc>
              <a:spcBef>
                <a:spcPts val="900"/>
              </a:spcBef>
              <a:spcAft>
                <a:spcPts val="0"/>
              </a:spcAft>
              <a:buClr>
                <a:schemeClr val="dk1"/>
              </a:buClr>
              <a:buSzPts val="2000"/>
              <a:buNone/>
            </a:pPr>
            <a:r>
              <a:rPr lang="en-US" b="1" dirty="0">
                <a:solidFill>
                  <a:schemeClr val="dk1"/>
                </a:solidFill>
              </a:rPr>
              <a:t>(304) 553-7232</a:t>
            </a:r>
            <a:endParaRPr sz="2800" dirty="0"/>
          </a:p>
        </p:txBody>
      </p:sp>
      <p:cxnSp>
        <p:nvCxnSpPr>
          <p:cNvPr id="841" name="Google Shape;841;p32"/>
          <p:cNvCxnSpPr/>
          <p:nvPr/>
        </p:nvCxnSpPr>
        <p:spPr>
          <a:xfrm>
            <a:off x="565150" y="6087110"/>
            <a:ext cx="4134537" cy="0"/>
          </a:xfrm>
          <a:prstGeom prst="straightConnector1">
            <a:avLst/>
          </a:prstGeom>
          <a:noFill/>
          <a:ln w="12700" cap="flat" cmpd="sng">
            <a:solidFill>
              <a:srgbClr val="A5A5A5"/>
            </a:solidFill>
            <a:prstDash val="solid"/>
            <a:miter lim="800000"/>
            <a:headEnd type="none" w="sm" len="sm"/>
            <a:tailEnd type="none" w="sm" len="sm"/>
          </a:ln>
        </p:spPr>
      </p:cxnSp>
      <p:pic>
        <p:nvPicPr>
          <p:cNvPr id="842" name="Google Shape;842;p32" descr="A picture containing text, clipart&#10;&#10;Description automatically generated"/>
          <p:cNvPicPr preferRelativeResize="0"/>
          <p:nvPr/>
        </p:nvPicPr>
        <p:blipFill rotWithShape="1">
          <a:blip r:embed="rId3">
            <a:alphaModFix/>
          </a:blip>
          <a:srcRect/>
          <a:stretch/>
        </p:blipFill>
        <p:spPr>
          <a:xfrm>
            <a:off x="5264837" y="1072572"/>
            <a:ext cx="6272272" cy="47042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7B4314D2-D2A1-4CD8-AC61-D3A862409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8E2E45-9966-0FB5-4596-CE9C840F4E83}"/>
              </a:ext>
            </a:extLst>
          </p:cNvPr>
          <p:cNvSpPr>
            <a:spLocks noGrp="1"/>
          </p:cNvSpPr>
          <p:nvPr>
            <p:ph type="title"/>
          </p:nvPr>
        </p:nvSpPr>
        <p:spPr>
          <a:xfrm>
            <a:off x="521207" y="789567"/>
            <a:ext cx="11110405" cy="1054864"/>
          </a:xfrm>
        </p:spPr>
        <p:txBody>
          <a:bodyPr anchor="t">
            <a:normAutofit/>
          </a:bodyPr>
          <a:lstStyle/>
          <a:p>
            <a:r>
              <a:rPr lang="en-US" dirty="0"/>
              <a:t>Unhealthy Coping</a:t>
            </a:r>
          </a:p>
        </p:txBody>
      </p:sp>
      <p:cxnSp>
        <p:nvCxnSpPr>
          <p:cNvPr id="16" name="Straight Connector 10">
            <a:extLst>
              <a:ext uri="{FF2B5EF4-FFF2-40B4-BE49-F238E27FC236}">
                <a16:creationId xmlns:a16="http://schemas.microsoft.com/office/drawing/2014/main" id="{989C9033-50A6-4C0D-A434-1DA417B55C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56775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2">
            <a:extLst>
              <a:ext uri="{FF2B5EF4-FFF2-40B4-BE49-F238E27FC236}">
                <a16:creationId xmlns:a16="http://schemas.microsoft.com/office/drawing/2014/main" id="{6E77119D-632B-44FE-918A-65D2788D009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8" name="Content Placeholder 2">
            <a:extLst>
              <a:ext uri="{FF2B5EF4-FFF2-40B4-BE49-F238E27FC236}">
                <a16:creationId xmlns:a16="http://schemas.microsoft.com/office/drawing/2014/main" id="{1C710EEB-4B1C-4C34-66B6-CC1ECE776DB6}"/>
              </a:ext>
            </a:extLst>
          </p:cNvPr>
          <p:cNvGraphicFramePr>
            <a:graphicFrameLocks noGrp="1"/>
          </p:cNvGraphicFramePr>
          <p:nvPr>
            <p:ph idx="1"/>
            <p:extLst>
              <p:ext uri="{D42A27DB-BD31-4B8C-83A1-F6EECF244321}">
                <p14:modId xmlns:p14="http://schemas.microsoft.com/office/powerpoint/2010/main" val="1427557083"/>
              </p:ext>
            </p:extLst>
          </p:nvPr>
        </p:nvGraphicFramePr>
        <p:xfrm>
          <a:off x="571500" y="1936417"/>
          <a:ext cx="11060113" cy="3934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D5339B3-95CB-14A8-A59A-CB9F14BB6D8B}"/>
              </a:ext>
            </a:extLst>
          </p:cNvPr>
          <p:cNvSpPr>
            <a:spLocks noGrp="1"/>
          </p:cNvSpPr>
          <p:nvPr>
            <p:ph type="ftr" sz="quarter" idx="11"/>
          </p:nvPr>
        </p:nvSpPr>
        <p:spPr>
          <a:xfrm>
            <a:off x="475781" y="6397103"/>
            <a:ext cx="6239811" cy="365125"/>
          </a:xfrm>
        </p:spPr>
        <p:txBody>
          <a:bodyPr/>
          <a:lstStyle/>
          <a:p>
            <a:r>
              <a:rPr lang="en-US" dirty="0"/>
              <a:t>Retrieved from </a:t>
            </a:r>
            <a:r>
              <a:rPr lang="en-US" dirty="0">
                <a:hlinkClick r:id="rId8"/>
              </a:rPr>
              <a:t>https://lawyerwellbeing.net</a:t>
            </a:r>
            <a:r>
              <a:rPr lang="en-US" dirty="0"/>
              <a:t> from the 2017 report </a:t>
            </a:r>
            <a:r>
              <a:rPr lang="en-US" i="1" dirty="0"/>
              <a:t>The Path to Lawyer Well-Being</a:t>
            </a:r>
            <a:r>
              <a:rPr lang="en-US" dirty="0"/>
              <a:t> by the ABA National Task Force on Lawyer Well-Being</a:t>
            </a:r>
          </a:p>
        </p:txBody>
      </p:sp>
    </p:spTree>
    <p:extLst>
      <p:ext uri="{BB962C8B-B14F-4D97-AF65-F5344CB8AC3E}">
        <p14:creationId xmlns:p14="http://schemas.microsoft.com/office/powerpoint/2010/main" val="1473011491"/>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chool of law&#10;&#10;Description automatically generated">
            <a:extLst>
              <a:ext uri="{FF2B5EF4-FFF2-40B4-BE49-F238E27FC236}">
                <a16:creationId xmlns:a16="http://schemas.microsoft.com/office/drawing/2014/main" id="{CBDC0994-88B0-6174-B320-6C5632B69920}"/>
              </a:ext>
            </a:extLst>
          </p:cNvPr>
          <p:cNvPicPr>
            <a:picLocks noChangeAspect="1"/>
          </p:cNvPicPr>
          <p:nvPr/>
        </p:nvPicPr>
        <p:blipFill>
          <a:blip r:embed="rId3">
            <a:alphaModFix amt="20000"/>
            <a:extLst>
              <a:ext uri="{837473B0-CC2E-450A-ABE3-18F120FF3D39}">
                <a1611:picAttrSrcUrl xmlns:a1611="http://schemas.microsoft.com/office/drawing/2016/11/main" xmlns="" r:id="rId4"/>
              </a:ext>
            </a:extLst>
          </a:blip>
          <a:stretch>
            <a:fillRect/>
          </a:stretch>
        </p:blipFill>
        <p:spPr>
          <a:xfrm>
            <a:off x="6350" y="126999"/>
            <a:ext cx="12185650" cy="6607443"/>
          </a:xfrm>
          <a:prstGeom prst="rect">
            <a:avLst/>
          </a:prstGeom>
        </p:spPr>
      </p:pic>
      <p:sp>
        <p:nvSpPr>
          <p:cNvPr id="2" name="Title 1">
            <a:extLst>
              <a:ext uri="{FF2B5EF4-FFF2-40B4-BE49-F238E27FC236}">
                <a16:creationId xmlns:a16="http://schemas.microsoft.com/office/drawing/2014/main" id="{B75A4320-F653-BB1A-1F88-2A715BDAA6E6}"/>
              </a:ext>
            </a:extLst>
          </p:cNvPr>
          <p:cNvSpPr>
            <a:spLocks noGrp="1"/>
          </p:cNvSpPr>
          <p:nvPr>
            <p:ph type="title"/>
          </p:nvPr>
        </p:nvSpPr>
        <p:spPr/>
        <p:txBody>
          <a:bodyPr/>
          <a:lstStyle/>
          <a:p>
            <a:r>
              <a:rPr lang="en-US" dirty="0"/>
              <a:t>Law School is the Petri Dish</a:t>
            </a:r>
          </a:p>
        </p:txBody>
      </p:sp>
      <p:sp>
        <p:nvSpPr>
          <p:cNvPr id="3" name="Content Placeholder 2">
            <a:extLst>
              <a:ext uri="{FF2B5EF4-FFF2-40B4-BE49-F238E27FC236}">
                <a16:creationId xmlns:a16="http://schemas.microsoft.com/office/drawing/2014/main" id="{1BB864A3-185E-1A4C-D5DE-6A0DF6047F92}"/>
              </a:ext>
            </a:extLst>
          </p:cNvPr>
          <p:cNvSpPr>
            <a:spLocks noGrp="1"/>
          </p:cNvSpPr>
          <p:nvPr>
            <p:ph idx="1"/>
          </p:nvPr>
        </p:nvSpPr>
        <p:spPr>
          <a:xfrm>
            <a:off x="571499" y="2075688"/>
            <a:ext cx="11059811" cy="4564955"/>
          </a:xfrm>
        </p:spPr>
        <p:txBody>
          <a:bodyPr>
            <a:normAutofit fontScale="92500"/>
          </a:bodyPr>
          <a:lstStyle/>
          <a:p>
            <a:r>
              <a:rPr lang="en-US" sz="2200" dirty="0"/>
              <a:t>Before law school, students have typical rates of anxiety and depression. </a:t>
            </a:r>
          </a:p>
          <a:p>
            <a:pPr lvl="1"/>
            <a:r>
              <a:rPr lang="en-US" sz="2000" dirty="0"/>
              <a:t>“Law students were as psychologically healthy as the general population when they enter law school, but within six months ‘average scores on </a:t>
            </a:r>
            <a:r>
              <a:rPr lang="en-US" sz="2000" i="1" dirty="0"/>
              <a:t>all</a:t>
            </a:r>
            <a:r>
              <a:rPr lang="en-US" sz="2000" dirty="0"/>
              <a:t> symptom indices changed’” to two standard deviations from normal (Reich, p. 378).</a:t>
            </a:r>
          </a:p>
          <a:p>
            <a:r>
              <a:rPr lang="en-US" sz="2200" dirty="0"/>
              <a:t>Elevated psychological symptoms worsen during law school and do not lessen once in practice, decreases in overall life satisfaction. </a:t>
            </a:r>
          </a:p>
          <a:p>
            <a:r>
              <a:rPr lang="en-US" sz="2200" dirty="0"/>
              <a:t>Rationale for entering law school is high in intrinsic value (feel competent, help others). </a:t>
            </a:r>
          </a:p>
          <a:p>
            <a:r>
              <a:rPr lang="en-US" sz="2200" dirty="0"/>
              <a:t>Shift during law school to extrinsic reward – big firm, big money, big success. </a:t>
            </a:r>
          </a:p>
          <a:p>
            <a:r>
              <a:rPr lang="en-US" sz="2200" dirty="0"/>
              <a:t>Extrinsic shift reinforced by competitive externships in law school, billable hour in job after.</a:t>
            </a:r>
          </a:p>
        </p:txBody>
      </p:sp>
      <p:sp>
        <p:nvSpPr>
          <p:cNvPr id="4" name="Footer Placeholder 3">
            <a:extLst>
              <a:ext uri="{FF2B5EF4-FFF2-40B4-BE49-F238E27FC236}">
                <a16:creationId xmlns:a16="http://schemas.microsoft.com/office/drawing/2014/main" id="{E6FFD7C1-7FD7-01ED-61FF-69CE176653BA}"/>
              </a:ext>
            </a:extLst>
          </p:cNvPr>
          <p:cNvSpPr>
            <a:spLocks noGrp="1"/>
          </p:cNvSpPr>
          <p:nvPr>
            <p:ph type="ftr" sz="quarter" idx="11"/>
          </p:nvPr>
        </p:nvSpPr>
        <p:spPr>
          <a:xfrm>
            <a:off x="475782" y="6397103"/>
            <a:ext cx="11059810" cy="365125"/>
          </a:xfrm>
        </p:spPr>
        <p:txBody>
          <a:bodyPr/>
          <a:lstStyle/>
          <a:p>
            <a:r>
              <a:rPr lang="en-US" dirty="0"/>
              <a:t>Reich, J. F. (2020). Capitalizing on healthy lawyers: The business case for law firms to promote and prioritize lawyer well-being. Villanova University Charles Widger School of Law Digital Repository. https://digitalcommons.law.villanova.edu/vlr/vol65/iss2/3/ </a:t>
            </a:r>
          </a:p>
        </p:txBody>
      </p:sp>
    </p:spTree>
    <p:extLst>
      <p:ext uri="{BB962C8B-B14F-4D97-AF65-F5344CB8AC3E}">
        <p14:creationId xmlns:p14="http://schemas.microsoft.com/office/powerpoint/2010/main" val="252537624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79CBD-B457-0390-51CA-B94803ED2B65}"/>
              </a:ext>
            </a:extLst>
          </p:cNvPr>
          <p:cNvSpPr>
            <a:spLocks noGrp="1"/>
          </p:cNvSpPr>
          <p:nvPr>
            <p:ph type="title"/>
          </p:nvPr>
        </p:nvSpPr>
        <p:spPr/>
        <p:txBody>
          <a:bodyPr/>
          <a:lstStyle/>
          <a:p>
            <a:r>
              <a:rPr lang="en-US" dirty="0"/>
              <a:t>Extrinsic Pressures: How Many Hours?</a:t>
            </a:r>
          </a:p>
        </p:txBody>
      </p:sp>
      <p:sp>
        <p:nvSpPr>
          <p:cNvPr id="3" name="Content Placeholder 2">
            <a:extLst>
              <a:ext uri="{FF2B5EF4-FFF2-40B4-BE49-F238E27FC236}">
                <a16:creationId xmlns:a16="http://schemas.microsoft.com/office/drawing/2014/main" id="{4EB02487-B415-1BDA-CED2-216BB8BE8ABC}"/>
              </a:ext>
            </a:extLst>
          </p:cNvPr>
          <p:cNvSpPr>
            <a:spLocks noGrp="1"/>
          </p:cNvSpPr>
          <p:nvPr>
            <p:ph idx="1"/>
          </p:nvPr>
        </p:nvSpPr>
        <p:spPr/>
        <p:txBody>
          <a:bodyPr/>
          <a:lstStyle/>
          <a:p>
            <a:r>
              <a:rPr lang="en-US" dirty="0"/>
              <a:t>Law students move from internal (reasons of interest, enjoyment) to external (pleasing or impressing others) in their motivation for law practice. </a:t>
            </a:r>
          </a:p>
          <a:p>
            <a:r>
              <a:rPr lang="en-US" dirty="0"/>
              <a:t>External reinforced by law practice and negatively correlated with well-being, positively correlated with depression and quantity of drinking. </a:t>
            </a:r>
          </a:p>
          <a:p>
            <a:r>
              <a:rPr lang="en-US" dirty="0"/>
              <a:t>Law firms have “commodified over the last 35 years” (Reich, p. 384) with billable hours as benchmark of “profit-maximizing enterprises” (Reich, p. 365).</a:t>
            </a:r>
          </a:p>
          <a:p>
            <a:r>
              <a:rPr lang="en-US" dirty="0"/>
              <a:t>Yale Law School calculated you would have to be at work __________ to bill 1,800 hours or at work __________ to bill 2,200 hours. </a:t>
            </a:r>
          </a:p>
        </p:txBody>
      </p:sp>
      <p:sp>
        <p:nvSpPr>
          <p:cNvPr id="4" name="Rectangle 3">
            <a:extLst>
              <a:ext uri="{FF2B5EF4-FFF2-40B4-BE49-F238E27FC236}">
                <a16:creationId xmlns:a16="http://schemas.microsoft.com/office/drawing/2014/main" id="{01B79CFA-2C5E-5F02-5BD9-75BC2FED9D15}"/>
              </a:ext>
            </a:extLst>
          </p:cNvPr>
          <p:cNvSpPr/>
          <p:nvPr/>
        </p:nvSpPr>
        <p:spPr>
          <a:xfrm>
            <a:off x="7395375" y="4504432"/>
            <a:ext cx="135966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2,420</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81781778-EDE0-699F-CA13-616ABA8841CF}"/>
              </a:ext>
            </a:extLst>
          </p:cNvPr>
          <p:cNvSpPr/>
          <p:nvPr/>
        </p:nvSpPr>
        <p:spPr>
          <a:xfrm>
            <a:off x="1461262" y="4858594"/>
            <a:ext cx="1359668"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3,048</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6" name="Footer Placeholder 5">
            <a:extLst>
              <a:ext uri="{FF2B5EF4-FFF2-40B4-BE49-F238E27FC236}">
                <a16:creationId xmlns:a16="http://schemas.microsoft.com/office/drawing/2014/main" id="{5435713E-185F-A1A3-7DB2-08F336EE682E}"/>
              </a:ext>
            </a:extLst>
          </p:cNvPr>
          <p:cNvSpPr>
            <a:spLocks noGrp="1"/>
          </p:cNvSpPr>
          <p:nvPr>
            <p:ph type="ftr" sz="quarter" idx="11"/>
          </p:nvPr>
        </p:nvSpPr>
        <p:spPr>
          <a:xfrm>
            <a:off x="475781" y="5858359"/>
            <a:ext cx="11442415" cy="903869"/>
          </a:xfrm>
        </p:spPr>
        <p:txBody>
          <a:bodyPr/>
          <a:lstStyle/>
          <a:p>
            <a:r>
              <a:rPr lang="en-US" dirty="0"/>
              <a:t>Reich, J. F. (2020). Capitalizing on healthy lawyers: The business case for law firms to promote and prioritize lawyer well-being. Villanova University Charles Widger School of Law Digital Repository. https://digitalcommons.law.villanova.edu/vlr/vol65/iss2/3/ and The Truth About the Billable Hour, Yale Law School (July 2017), retrieved from law.yale.edu/sites/default/files/area/department/cdo/document/billable_hour.pdf</a:t>
            </a:r>
          </a:p>
        </p:txBody>
      </p:sp>
      <p:pic>
        <p:nvPicPr>
          <p:cNvPr id="8" name="Picture 7" descr="A clock with black numbers&#10;&#10;Description automatically generated">
            <a:extLst>
              <a:ext uri="{FF2B5EF4-FFF2-40B4-BE49-F238E27FC236}">
                <a16:creationId xmlns:a16="http://schemas.microsoft.com/office/drawing/2014/main" id="{F3530A84-4BA0-3971-8BDD-65729867FFAE}"/>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artisticGlass/>
                    </a14:imgEffect>
                  </a14:imgLayer>
                </a14:imgProps>
              </a:ext>
              <a:ext uri="{837473B0-CC2E-450A-ABE3-18F120FF3D39}">
                <a1611:picAttrSrcUrl xmlns:a1611="http://schemas.microsoft.com/office/drawing/2016/11/main" xmlns="" r:id="rId5"/>
              </a:ext>
            </a:extLst>
          </a:blip>
          <a:stretch>
            <a:fillRect/>
          </a:stretch>
        </p:blipFill>
        <p:spPr>
          <a:xfrm>
            <a:off x="2702145" y="0"/>
            <a:ext cx="6787709" cy="6858000"/>
          </a:xfrm>
          <a:prstGeom prst="rect">
            <a:avLst/>
          </a:prstGeom>
        </p:spPr>
      </p:pic>
    </p:spTree>
    <p:extLst>
      <p:ext uri="{BB962C8B-B14F-4D97-AF65-F5344CB8AC3E}">
        <p14:creationId xmlns:p14="http://schemas.microsoft.com/office/powerpoint/2010/main" val="337086203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DEB9-DC97-F45E-0810-2AA85F6E03A1}"/>
              </a:ext>
            </a:extLst>
          </p:cNvPr>
          <p:cNvSpPr>
            <a:spLocks noGrp="1"/>
          </p:cNvSpPr>
          <p:nvPr>
            <p:ph type="title"/>
          </p:nvPr>
        </p:nvSpPr>
        <p:spPr>
          <a:xfrm>
            <a:off x="571499" y="689289"/>
            <a:ext cx="11375661" cy="1084101"/>
          </a:xfrm>
        </p:spPr>
        <p:txBody>
          <a:bodyPr>
            <a:normAutofit/>
          </a:bodyPr>
          <a:lstStyle/>
          <a:p>
            <a:r>
              <a:rPr lang="en-US" dirty="0"/>
              <a:t>Stress, Moral Distress, and Ethical Anxiety</a:t>
            </a:r>
          </a:p>
        </p:txBody>
      </p:sp>
      <p:sp>
        <p:nvSpPr>
          <p:cNvPr id="3" name="Content Placeholder 2">
            <a:extLst>
              <a:ext uri="{FF2B5EF4-FFF2-40B4-BE49-F238E27FC236}">
                <a16:creationId xmlns:a16="http://schemas.microsoft.com/office/drawing/2014/main" id="{4205DCF4-5BD5-94CE-6C0E-6B9F0D4137FB}"/>
              </a:ext>
            </a:extLst>
          </p:cNvPr>
          <p:cNvSpPr>
            <a:spLocks noGrp="1"/>
          </p:cNvSpPr>
          <p:nvPr>
            <p:ph idx="1"/>
          </p:nvPr>
        </p:nvSpPr>
        <p:spPr>
          <a:xfrm>
            <a:off x="518235" y="1922515"/>
            <a:ext cx="11059811" cy="4359138"/>
          </a:xfrm>
        </p:spPr>
        <p:txBody>
          <a:bodyPr>
            <a:normAutofit fontScale="92500" lnSpcReduction="20000"/>
          </a:bodyPr>
          <a:lstStyle/>
          <a:p>
            <a:r>
              <a:rPr lang="en-US" dirty="0"/>
              <a:t>“We’re a business. I think everybody knows that…[However,] I don’t want that to be the baseline. I want the baseline to be what’s right and what’s wrong and what’s ethically as well as morally permissible” (Perry, p. 183).</a:t>
            </a:r>
          </a:p>
          <a:p>
            <a:r>
              <a:rPr lang="en-US" dirty="0"/>
              <a:t>“Younger lawyers reported angst over pressures to bill exorbitant amounts of money to clients to whom they felt no meaningful connection” (Perry, p. 198). </a:t>
            </a:r>
          </a:p>
          <a:p>
            <a:r>
              <a:rPr lang="en-US" dirty="0"/>
              <a:t>“Client billing is a moral/ethical issue I face every day” (Perry, p. 190).</a:t>
            </a:r>
          </a:p>
          <a:p>
            <a:r>
              <a:rPr lang="en-US" dirty="0"/>
              <a:t>“As a young associate, even as a middle-level associate, a lot of times you see the partners as they want to make money. And they’re going to look at a moral-ethical dilemma in how do we get through this and still make money” (Perry, p. 183). </a:t>
            </a:r>
          </a:p>
          <a:p>
            <a:r>
              <a:rPr lang="en-US" dirty="0"/>
              <a:t>“Our rates are very high and so I have this moral conflict about billing people more than I think the work is worth so I’m constantly kind of cutting down my time…[But] if I cut my time enough then it becomes more and more difficult to make [my firm’s billable hours requirement]” (Perry, p. 185).</a:t>
            </a:r>
          </a:p>
        </p:txBody>
      </p:sp>
      <p:sp>
        <p:nvSpPr>
          <p:cNvPr id="4" name="Footer Placeholder 3">
            <a:extLst>
              <a:ext uri="{FF2B5EF4-FFF2-40B4-BE49-F238E27FC236}">
                <a16:creationId xmlns:a16="http://schemas.microsoft.com/office/drawing/2014/main" id="{AA8B30C2-688E-6FDC-8124-5773D0FA3BFD}"/>
              </a:ext>
            </a:extLst>
          </p:cNvPr>
          <p:cNvSpPr>
            <a:spLocks noGrp="1"/>
          </p:cNvSpPr>
          <p:nvPr>
            <p:ph type="ftr" sz="quarter" idx="11"/>
          </p:nvPr>
        </p:nvSpPr>
        <p:spPr>
          <a:xfrm>
            <a:off x="475782" y="6430779"/>
            <a:ext cx="11144718" cy="331449"/>
          </a:xfrm>
        </p:spPr>
        <p:txBody>
          <a:bodyPr/>
          <a:lstStyle/>
          <a:p>
            <a:r>
              <a:rPr lang="en-US" b="0" i="0" u="none" strike="noStrike" dirty="0">
                <a:solidFill>
                  <a:srgbClr val="000000"/>
                </a:solidFill>
                <a:effectLst/>
              </a:rPr>
              <a:t>Perry, J. E. (2010). </a:t>
            </a:r>
            <a:r>
              <a:rPr lang="en-US" b="0" i="1" u="none" strike="noStrike" dirty="0">
                <a:solidFill>
                  <a:srgbClr val="000000"/>
                </a:solidFill>
                <a:effectLst/>
              </a:rPr>
              <a:t>The ethical costs of commercializing the professions: First-person ...</a:t>
            </a:r>
            <a:r>
              <a:rPr lang="en-US" b="0" i="0" u="none" strike="noStrike" dirty="0">
                <a:solidFill>
                  <a:srgbClr val="000000"/>
                </a:solidFill>
                <a:effectLst/>
              </a:rPr>
              <a:t> Penn Law: Legal Scholarship Repository, 2010, Vol. 13. https://scholarship.law.upenn.edu/cgi/viewcontent.cgi?article=1093&amp;context=jlasc </a:t>
            </a:r>
          </a:p>
          <a:p>
            <a:r>
              <a:rPr lang="en-US" b="0" i="0" u="none" strike="noStrike" dirty="0">
                <a:solidFill>
                  <a:srgbClr val="000000"/>
                </a:solidFill>
                <a:effectLst/>
              </a:rPr>
              <a:t> </a:t>
            </a:r>
            <a:endParaRPr lang="en-US" dirty="0"/>
          </a:p>
        </p:txBody>
      </p:sp>
    </p:spTree>
    <p:extLst>
      <p:ext uri="{BB962C8B-B14F-4D97-AF65-F5344CB8AC3E}">
        <p14:creationId xmlns:p14="http://schemas.microsoft.com/office/powerpoint/2010/main" val="398220118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BAF395E-7D52-496C-ACDD-468AEC1ADF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BFAFE6-C205-0B8B-FC30-6ED79B2ADB2C}"/>
              </a:ext>
            </a:extLst>
          </p:cNvPr>
          <p:cNvSpPr>
            <a:spLocks noGrp="1"/>
          </p:cNvSpPr>
          <p:nvPr>
            <p:ph type="title"/>
          </p:nvPr>
        </p:nvSpPr>
        <p:spPr>
          <a:xfrm>
            <a:off x="521207" y="786385"/>
            <a:ext cx="7213088" cy="802572"/>
          </a:xfrm>
        </p:spPr>
        <p:txBody>
          <a:bodyPr anchor="t">
            <a:normAutofit/>
          </a:bodyPr>
          <a:lstStyle/>
          <a:p>
            <a:r>
              <a:rPr lang="en-US" dirty="0"/>
              <a:t>Moral Distress – Moral Injury</a:t>
            </a:r>
          </a:p>
        </p:txBody>
      </p:sp>
      <p:cxnSp>
        <p:nvCxnSpPr>
          <p:cNvPr id="16" name="Straight Connector 15">
            <a:extLst>
              <a:ext uri="{FF2B5EF4-FFF2-40B4-BE49-F238E27FC236}">
                <a16:creationId xmlns:a16="http://schemas.microsoft.com/office/drawing/2014/main" id="{56BAADB1-054E-4A82-8D07-643BD1F433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F2950C-C492-0C3D-5B94-4C22B54C051C}"/>
              </a:ext>
            </a:extLst>
          </p:cNvPr>
          <p:cNvSpPr>
            <a:spLocks noGrp="1"/>
          </p:cNvSpPr>
          <p:nvPr>
            <p:ph idx="1"/>
          </p:nvPr>
        </p:nvSpPr>
        <p:spPr>
          <a:xfrm>
            <a:off x="571501" y="1588957"/>
            <a:ext cx="6893727" cy="4712374"/>
          </a:xfrm>
        </p:spPr>
        <p:txBody>
          <a:bodyPr anchor="b">
            <a:normAutofit/>
          </a:bodyPr>
          <a:lstStyle/>
          <a:p>
            <a:pPr>
              <a:lnSpc>
                <a:spcPct val="110000"/>
              </a:lnSpc>
            </a:pPr>
            <a:r>
              <a:rPr lang="en-US" sz="1800" dirty="0"/>
              <a:t>Ethical anxiety results in moral injury, impacts mood, performance, and coping skills. </a:t>
            </a:r>
          </a:p>
          <a:p>
            <a:pPr>
              <a:lnSpc>
                <a:spcPct val="110000"/>
              </a:lnSpc>
            </a:pPr>
            <a:r>
              <a:rPr lang="en-US" sz="1800" dirty="0"/>
              <a:t>Moral injury results from “an act of transgression that creates dissonancy and conflict because it violates assumptions and beliefs about right and wrong and personal goodness” (Koenig, 2021).</a:t>
            </a:r>
          </a:p>
          <a:p>
            <a:pPr>
              <a:lnSpc>
                <a:spcPct val="110000"/>
              </a:lnSpc>
            </a:pPr>
            <a:r>
              <a:rPr lang="en-US" sz="1800" dirty="0"/>
              <a:t>In law, related to overbilling, firm values are an afront to personal values, defending the indefensible, drafting NDAs that are incongruous with your values.</a:t>
            </a:r>
          </a:p>
          <a:p>
            <a:pPr>
              <a:lnSpc>
                <a:spcPct val="110000"/>
              </a:lnSpc>
            </a:pPr>
            <a:r>
              <a:rPr lang="en-US" sz="1800" dirty="0"/>
              <a:t>Associated with depression, anxiety, cynicism, guilt, increased alcohol/drug use. </a:t>
            </a:r>
          </a:p>
          <a:p>
            <a:pPr>
              <a:lnSpc>
                <a:spcPct val="110000"/>
              </a:lnSpc>
            </a:pPr>
            <a:r>
              <a:rPr lang="en-US" sz="1800" dirty="0"/>
              <a:t>If unchecked, can lead to burnout and leaving the profession. </a:t>
            </a:r>
          </a:p>
          <a:p>
            <a:pPr>
              <a:lnSpc>
                <a:spcPct val="110000"/>
              </a:lnSpc>
            </a:pPr>
            <a:endParaRPr lang="en-US" sz="1400" dirty="0"/>
          </a:p>
        </p:txBody>
      </p:sp>
      <p:cxnSp>
        <p:nvCxnSpPr>
          <p:cNvPr id="18" name="Straight Connector 17">
            <a:extLst>
              <a:ext uri="{FF2B5EF4-FFF2-40B4-BE49-F238E27FC236}">
                <a16:creationId xmlns:a16="http://schemas.microsoft.com/office/drawing/2014/main" id="{B3121654-FB13-441C-AB60-76710D9170C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576201"/>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close-up of a compass&#10;&#10;Description automatically generated">
            <a:extLst>
              <a:ext uri="{FF2B5EF4-FFF2-40B4-BE49-F238E27FC236}">
                <a16:creationId xmlns:a16="http://schemas.microsoft.com/office/drawing/2014/main" id="{F65E91C8-58A5-0A1F-546C-ED25CAA914B5}"/>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8579" r="13983" b="1"/>
          <a:stretch/>
        </p:blipFill>
        <p:spPr>
          <a:xfrm>
            <a:off x="8036732" y="853712"/>
            <a:ext cx="3583768" cy="5150567"/>
          </a:xfrm>
          <a:prstGeom prst="rect">
            <a:avLst/>
          </a:prstGeom>
        </p:spPr>
      </p:pic>
      <p:cxnSp>
        <p:nvCxnSpPr>
          <p:cNvPr id="20" name="Straight Connector 19">
            <a:extLst>
              <a:ext uri="{FF2B5EF4-FFF2-40B4-BE49-F238E27FC236}">
                <a16:creationId xmlns:a16="http://schemas.microsoft.com/office/drawing/2014/main" id="{C58D2D3E-B980-4D6F-BBFB-DF7A3A94729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5E91C117-1452-2D1B-E458-043415478A6A}"/>
              </a:ext>
            </a:extLst>
          </p:cNvPr>
          <p:cNvSpPr>
            <a:spLocks noGrp="1"/>
          </p:cNvSpPr>
          <p:nvPr>
            <p:ph type="ftr" sz="quarter" idx="11"/>
          </p:nvPr>
        </p:nvSpPr>
        <p:spPr>
          <a:xfrm>
            <a:off x="475781" y="6397103"/>
            <a:ext cx="11261515" cy="365125"/>
          </a:xfrm>
        </p:spPr>
        <p:txBody>
          <a:bodyPr>
            <a:noAutofit/>
          </a:bodyPr>
          <a:lstStyle/>
          <a:p>
            <a:pPr>
              <a:lnSpc>
                <a:spcPct val="90000"/>
              </a:lnSpc>
              <a:spcAft>
                <a:spcPts val="600"/>
              </a:spcAft>
            </a:pPr>
            <a:r>
              <a:rPr lang="en-US" b="0" i="0" u="none" strike="noStrike" dirty="0">
                <a:effectLst/>
              </a:rPr>
              <a:t>Perry, J. E. (2010). </a:t>
            </a:r>
            <a:r>
              <a:rPr lang="en-US" b="0" i="1" u="none" strike="noStrike" dirty="0">
                <a:effectLst/>
              </a:rPr>
              <a:t>The ethical costs of commercializing the professions: First-person ...</a:t>
            </a:r>
            <a:r>
              <a:rPr lang="en-US" b="0" i="0" u="none" strike="noStrike" dirty="0">
                <a:effectLst/>
              </a:rPr>
              <a:t> Penn Law: Legal Scholarship Repository, 2010, Vol. 13. </a:t>
            </a:r>
            <a:r>
              <a:rPr lang="en-US" b="0" i="0" u="none" strike="noStrike" dirty="0">
                <a:effectLst/>
                <a:hlinkClick r:id="rId4"/>
              </a:rPr>
              <a:t>https://scholarship.law.upenn.edu/cgi/viewcontent.cgi?article=1093&amp;context=jlasc</a:t>
            </a:r>
            <a:r>
              <a:rPr lang="en-US" b="0" i="0" u="none" strike="noStrike" dirty="0">
                <a:effectLst/>
              </a:rPr>
              <a:t> </a:t>
            </a:r>
            <a:r>
              <a:rPr lang="en-US" dirty="0"/>
              <a:t>and Koenig HG, Al Zaben F. Moral Injury: An Increasingly Recognized and Widespread Syndrome. J Relig Health. 2021 Oct;60(5):2989-3011. doi: 10.1007/s10943-021-01328-0. Epub 2021 Jul 10. PMID: 34245433; PMCID: PMC8270769. </a:t>
            </a:r>
            <a:r>
              <a:rPr lang="en-US" b="0" i="0" u="none" strike="noStrike" dirty="0">
                <a:effectLst/>
              </a:rPr>
              <a:t> </a:t>
            </a:r>
          </a:p>
        </p:txBody>
      </p:sp>
    </p:spTree>
    <p:extLst>
      <p:ext uri="{BB962C8B-B14F-4D97-AF65-F5344CB8AC3E}">
        <p14:creationId xmlns:p14="http://schemas.microsoft.com/office/powerpoint/2010/main" val="5355985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28D120-1389-4B3F-BECB-0949DCCAC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D5E2DC-F43E-3A04-01AF-8F3C0B3236AF}"/>
              </a:ext>
            </a:extLst>
          </p:cNvPr>
          <p:cNvSpPr>
            <a:spLocks noGrp="1"/>
          </p:cNvSpPr>
          <p:nvPr>
            <p:ph type="title"/>
          </p:nvPr>
        </p:nvSpPr>
        <p:spPr>
          <a:xfrm>
            <a:off x="521209" y="786384"/>
            <a:ext cx="3623244" cy="2665614"/>
          </a:xfrm>
        </p:spPr>
        <p:txBody>
          <a:bodyPr anchor="t">
            <a:normAutofit/>
          </a:bodyPr>
          <a:lstStyle/>
          <a:p>
            <a:pPr algn="ctr"/>
            <a:r>
              <a:rPr lang="en-US" dirty="0"/>
              <a:t>Stress in the Profession</a:t>
            </a:r>
          </a:p>
        </p:txBody>
      </p:sp>
      <p:cxnSp>
        <p:nvCxnSpPr>
          <p:cNvPr id="13" name="Straight Connector 12">
            <a:extLst>
              <a:ext uri="{FF2B5EF4-FFF2-40B4-BE49-F238E27FC236}">
                <a16:creationId xmlns:a16="http://schemas.microsoft.com/office/drawing/2014/main" id="{D927055D-9ECF-487E-91DD-FFA84AB92D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333"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cartoon character holding a red sign&#10;&#10;Description automatically generated">
            <a:extLst>
              <a:ext uri="{FF2B5EF4-FFF2-40B4-BE49-F238E27FC236}">
                <a16:creationId xmlns:a16="http://schemas.microsoft.com/office/drawing/2014/main" id="{FC797B9F-321C-8757-A530-FB56B2A71BAE}"/>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295593" y="3665026"/>
            <a:ext cx="2074476" cy="2074476"/>
          </a:xfrm>
          <a:prstGeom prst="rect">
            <a:avLst/>
          </a:prstGeom>
        </p:spPr>
      </p:pic>
      <p:sp>
        <p:nvSpPr>
          <p:cNvPr id="3" name="Content Placeholder 2">
            <a:extLst>
              <a:ext uri="{FF2B5EF4-FFF2-40B4-BE49-F238E27FC236}">
                <a16:creationId xmlns:a16="http://schemas.microsoft.com/office/drawing/2014/main" id="{0EE040F1-DA8D-FFB5-F789-3FE8D634A702}"/>
              </a:ext>
            </a:extLst>
          </p:cNvPr>
          <p:cNvSpPr>
            <a:spLocks noGrp="1"/>
          </p:cNvSpPr>
          <p:nvPr>
            <p:ph idx="1"/>
          </p:nvPr>
        </p:nvSpPr>
        <p:spPr>
          <a:xfrm>
            <a:off x="4931765" y="989350"/>
            <a:ext cx="6699543" cy="5186544"/>
          </a:xfrm>
        </p:spPr>
        <p:txBody>
          <a:bodyPr anchor="t">
            <a:normAutofit/>
          </a:bodyPr>
          <a:lstStyle/>
          <a:p>
            <a:r>
              <a:rPr lang="en-US" dirty="0"/>
              <a:t>3,800 respondents from law firms responding to ALM survey.</a:t>
            </a:r>
          </a:p>
          <a:p>
            <a:r>
              <a:rPr lang="en-US" dirty="0"/>
              <a:t>31.2% feel they are depressed.</a:t>
            </a:r>
          </a:p>
          <a:p>
            <a:r>
              <a:rPr lang="en-US" dirty="0"/>
              <a:t>64% feel they have anxiety.</a:t>
            </a:r>
          </a:p>
          <a:p>
            <a:r>
              <a:rPr lang="en-US" dirty="0"/>
              <a:t>10.1% feel they have an alcohol problem. </a:t>
            </a:r>
          </a:p>
          <a:p>
            <a:r>
              <a:rPr lang="en-US" dirty="0"/>
              <a:t>2.8% feel they have a drug problem. </a:t>
            </a:r>
          </a:p>
          <a:p>
            <a:r>
              <a:rPr lang="en-US" dirty="0"/>
              <a:t>72.5% say they cannot disconnect from work during vacation, and only 36% use all their vacation. </a:t>
            </a:r>
          </a:p>
          <a:p>
            <a:r>
              <a:rPr lang="en-US" dirty="0"/>
              <a:t>Constantly available, on-call (smartphones), don’t want work piling up, competitive work environment, billable hours, pressure to perform. </a:t>
            </a:r>
          </a:p>
          <a:p>
            <a:endParaRPr lang="en-US" sz="1800" dirty="0"/>
          </a:p>
        </p:txBody>
      </p:sp>
      <p:cxnSp>
        <p:nvCxnSpPr>
          <p:cNvPr id="15" name="Straight Connector 14">
            <a:extLst>
              <a:ext uri="{FF2B5EF4-FFF2-40B4-BE49-F238E27FC236}">
                <a16:creationId xmlns:a16="http://schemas.microsoft.com/office/drawing/2014/main" id="{F0DC1883-8AF7-483D-9074-3C6D8AF575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CF89D75-E5AC-4C45-9D87-228849A4C7A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22916"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2B57EE18-1FF6-FD00-CB31-3874C4559387}"/>
              </a:ext>
            </a:extLst>
          </p:cNvPr>
          <p:cNvSpPr>
            <a:spLocks noGrp="1"/>
          </p:cNvSpPr>
          <p:nvPr>
            <p:ph type="ftr" sz="quarter" idx="11"/>
          </p:nvPr>
        </p:nvSpPr>
        <p:spPr>
          <a:xfrm>
            <a:off x="475782" y="6397103"/>
            <a:ext cx="4114800" cy="365125"/>
          </a:xfrm>
        </p:spPr>
        <p:txBody>
          <a:bodyPr>
            <a:normAutofit/>
          </a:bodyPr>
          <a:lstStyle/>
          <a:p>
            <a:pPr>
              <a:lnSpc>
                <a:spcPct val="90000"/>
              </a:lnSpc>
              <a:spcAft>
                <a:spcPts val="600"/>
              </a:spcAft>
            </a:pPr>
            <a:r>
              <a:rPr lang="en-US" sz="600"/>
              <a:t>Retrieved from www.law.com/2020/02/19/lawyers-reveal-true-depth-of-the-mental-health-struggles/ by Lizzy McLellan, Feb. 19, 2020 at 11:00 a.m.</a:t>
            </a:r>
          </a:p>
        </p:txBody>
      </p:sp>
    </p:spTree>
    <p:extLst>
      <p:ext uri="{BB962C8B-B14F-4D97-AF65-F5344CB8AC3E}">
        <p14:creationId xmlns:p14="http://schemas.microsoft.com/office/powerpoint/2010/main" val="195697922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8F4A-31E5-7412-BCC8-8A78AED5F6FA}"/>
              </a:ext>
            </a:extLst>
          </p:cNvPr>
          <p:cNvSpPr>
            <a:spLocks noGrp="1"/>
          </p:cNvSpPr>
          <p:nvPr>
            <p:ph type="title"/>
          </p:nvPr>
        </p:nvSpPr>
        <p:spPr/>
        <p:txBody>
          <a:bodyPr>
            <a:normAutofit fontScale="90000"/>
          </a:bodyPr>
          <a:lstStyle/>
          <a:p>
            <a:r>
              <a:rPr lang="en-US" dirty="0"/>
              <a:t>Do you think the profession has had a negative effect on your mental health over time?</a:t>
            </a:r>
          </a:p>
        </p:txBody>
      </p:sp>
      <p:sp>
        <p:nvSpPr>
          <p:cNvPr id="3" name="Content Placeholder 2">
            <a:extLst>
              <a:ext uri="{FF2B5EF4-FFF2-40B4-BE49-F238E27FC236}">
                <a16:creationId xmlns:a16="http://schemas.microsoft.com/office/drawing/2014/main" id="{9ACF4ADB-545C-599F-1023-7F302802FF2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p:txBody>
      </p:sp>
      <p:graphicFrame>
        <p:nvGraphicFramePr>
          <p:cNvPr id="4" name="Chart 3">
            <a:extLst>
              <a:ext uri="{FF2B5EF4-FFF2-40B4-BE49-F238E27FC236}">
                <a16:creationId xmlns:a16="http://schemas.microsoft.com/office/drawing/2014/main" id="{67A9A4A5-EC7D-A219-2E15-A28A873C4887}"/>
              </a:ext>
            </a:extLst>
          </p:cNvPr>
          <p:cNvGraphicFramePr/>
          <p:nvPr>
            <p:extLst>
              <p:ext uri="{D42A27DB-BD31-4B8C-83A1-F6EECF244321}">
                <p14:modId xmlns:p14="http://schemas.microsoft.com/office/powerpoint/2010/main" val="321289339"/>
              </p:ext>
            </p:extLst>
          </p:nvPr>
        </p:nvGraphicFramePr>
        <p:xfrm>
          <a:off x="1484026" y="1514007"/>
          <a:ext cx="9054059" cy="5201585"/>
        </p:xfrm>
        <a:graphic>
          <a:graphicData uri="http://schemas.openxmlformats.org/drawingml/2006/chart">
            <c:chart xmlns:c="http://schemas.openxmlformats.org/drawingml/2006/chart" xmlns:r="http://schemas.openxmlformats.org/officeDocument/2006/relationships" r:id="rId2"/>
          </a:graphicData>
        </a:graphic>
      </p:graphicFrame>
      <p:sp>
        <p:nvSpPr>
          <p:cNvPr id="5" name="Footer Placeholder 4">
            <a:extLst>
              <a:ext uri="{FF2B5EF4-FFF2-40B4-BE49-F238E27FC236}">
                <a16:creationId xmlns:a16="http://schemas.microsoft.com/office/drawing/2014/main" id="{61AD6BDC-EE9C-4C28-895B-800346211D2B}"/>
              </a:ext>
            </a:extLst>
          </p:cNvPr>
          <p:cNvSpPr>
            <a:spLocks noGrp="1"/>
          </p:cNvSpPr>
          <p:nvPr>
            <p:ph type="ftr" sz="quarter" idx="11"/>
          </p:nvPr>
        </p:nvSpPr>
        <p:spPr>
          <a:xfrm>
            <a:off x="475781" y="6397103"/>
            <a:ext cx="7319103" cy="365125"/>
          </a:xfrm>
        </p:spPr>
        <p:txBody>
          <a:bodyPr/>
          <a:lstStyle/>
          <a:p>
            <a:r>
              <a:rPr lang="en-US" dirty="0"/>
              <a:t>Retrieved from www.law.com/2020/02/19/lawyers-reveal-true-depth-of-the-mental-health-struggles/ by Lizzy McLellan, Feb. 19, 2020 at 11:00 a.m.</a:t>
            </a:r>
          </a:p>
        </p:txBody>
      </p:sp>
    </p:spTree>
    <p:extLst>
      <p:ext uri="{BB962C8B-B14F-4D97-AF65-F5344CB8AC3E}">
        <p14:creationId xmlns:p14="http://schemas.microsoft.com/office/powerpoint/2010/main" val="224169632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theme/theme1.xml><?xml version="1.0" encoding="utf-8"?>
<a:theme xmlns:a="http://schemas.openxmlformats.org/drawingml/2006/main" name="Alignment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Custom 1">
      <a:majorFont>
        <a:latin typeface="Bata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ignmentVTI" id="{606D7720-FAA0-4ADC-B967-3239DA8ECA1A}" vid="{10074623-6FCC-4A3C-AAA5-58644BD8FF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TotalTime>
  <Words>3009</Words>
  <Application>Microsoft Office PowerPoint</Application>
  <PresentationFormat>Widescreen</PresentationFormat>
  <Paragraphs>206</Paragraphs>
  <Slides>28</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Avenir Next LT Pro Light</vt:lpstr>
      <vt:lpstr>Batang</vt:lpstr>
      <vt:lpstr>Calibri</vt:lpstr>
      <vt:lpstr>Wingdings</vt:lpstr>
      <vt:lpstr>AlignmentVTI</vt:lpstr>
      <vt:lpstr>Lawyer  Well-Being:  Breeding Success and Stress</vt:lpstr>
      <vt:lpstr>The Traits That Breed Success (and Stress)</vt:lpstr>
      <vt:lpstr>Unhealthy Coping</vt:lpstr>
      <vt:lpstr>Law School is the Petri Dish</vt:lpstr>
      <vt:lpstr>Extrinsic Pressures: How Many Hours?</vt:lpstr>
      <vt:lpstr>Stress, Moral Distress, and Ethical Anxiety</vt:lpstr>
      <vt:lpstr>Moral Distress – Moral Injury</vt:lpstr>
      <vt:lpstr>Stress in the Profession</vt:lpstr>
      <vt:lpstr>Do you think the profession has had a negative effect on your mental health over time?</vt:lpstr>
      <vt:lpstr>Have your personal relationships suffered as a result of your being a member of the legal profession?</vt:lpstr>
      <vt:lpstr>The Dripping Faucet of the Mind</vt:lpstr>
      <vt:lpstr>(Non)Peak Performance</vt:lpstr>
      <vt:lpstr>Firm Costs to Benefits</vt:lpstr>
      <vt:lpstr>Shifting Firm Focus</vt:lpstr>
      <vt:lpstr>Firms: The Bottom Line</vt:lpstr>
      <vt:lpstr>Reducing the Bill: Alternative Fee Arrangements</vt:lpstr>
      <vt:lpstr>What Else Can Firms Do?</vt:lpstr>
      <vt:lpstr>Stress to Success:  Personal Strategies</vt:lpstr>
      <vt:lpstr>Turn Off the Faucet: Changes You Can Make</vt:lpstr>
      <vt:lpstr>Remember Why You Came to This Work</vt:lpstr>
      <vt:lpstr>Turn from  Stress to Success</vt:lpstr>
      <vt:lpstr>WVJLAP Can Help:  Move from  Stress to Success</vt:lpstr>
      <vt:lpstr>WVJLAP Offers Stress Reduction Support </vt:lpstr>
      <vt:lpstr>Scope of WVJLAP Services</vt:lpstr>
      <vt:lpstr>Services of WVJLAP</vt:lpstr>
      <vt:lpstr>Mission of WVJLAP </vt:lpstr>
      <vt:lpstr>How to Get Help:  All Calls are Confidential</vt:lpstr>
      <vt:lpstr>Support for success in and out of the practice – WVJLAP can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Breeding Success and Stress</dc:title>
  <dc:creator>Stephanne Thornton</dc:creator>
  <cp:lastModifiedBy>Mary Jane Pickens</cp:lastModifiedBy>
  <cp:revision>19</cp:revision>
  <dcterms:created xsi:type="dcterms:W3CDTF">2023-07-24T13:30:12Z</dcterms:created>
  <dcterms:modified xsi:type="dcterms:W3CDTF">2023-08-29T19:34:36Z</dcterms:modified>
</cp:coreProperties>
</file>